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9" r:id="rId3"/>
    <p:sldId id="260" r:id="rId4"/>
    <p:sldId id="261" r:id="rId5"/>
    <p:sldId id="262" r:id="rId6"/>
    <p:sldId id="263" r:id="rId7"/>
    <p:sldId id="294" r:id="rId8"/>
    <p:sldId id="295" r:id="rId9"/>
    <p:sldId id="292" r:id="rId10"/>
    <p:sldId id="293" r:id="rId11"/>
    <p:sldId id="271" r:id="rId12"/>
    <p:sldId id="264" r:id="rId13"/>
    <p:sldId id="265" r:id="rId14"/>
    <p:sldId id="296" r:id="rId15"/>
    <p:sldId id="297" r:id="rId16"/>
    <p:sldId id="298" r:id="rId17"/>
    <p:sldId id="299" r:id="rId18"/>
    <p:sldId id="300" r:id="rId19"/>
    <p:sldId id="269" r:id="rId20"/>
    <p:sldId id="303" r:id="rId21"/>
    <p:sldId id="323" r:id="rId22"/>
    <p:sldId id="266" r:id="rId23"/>
    <p:sldId id="267" r:id="rId24"/>
    <p:sldId id="305" r:id="rId25"/>
    <p:sldId id="301" r:id="rId26"/>
    <p:sldId id="306" r:id="rId27"/>
    <p:sldId id="268" r:id="rId28"/>
    <p:sldId id="308" r:id="rId29"/>
    <p:sldId id="307" r:id="rId30"/>
    <p:sldId id="309" r:id="rId31"/>
    <p:sldId id="302" r:id="rId32"/>
    <p:sldId id="324" r:id="rId33"/>
    <p:sldId id="310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270" r:id="rId42"/>
    <p:sldId id="272" r:id="rId43"/>
    <p:sldId id="279" r:id="rId44"/>
    <p:sldId id="311" r:id="rId45"/>
    <p:sldId id="325" r:id="rId46"/>
    <p:sldId id="326" r:id="rId47"/>
    <p:sldId id="280" r:id="rId48"/>
    <p:sldId id="287" r:id="rId49"/>
    <p:sldId id="327" r:id="rId50"/>
    <p:sldId id="328" r:id="rId51"/>
    <p:sldId id="329" r:id="rId52"/>
    <p:sldId id="330" r:id="rId5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E0CE3-3859-9646-A0EC-C480A0CB6CBB}" v="4" dt="2023-03-14T00:53:24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73"/>
    <p:restoredTop sz="79549"/>
  </p:normalViewPr>
  <p:slideViewPr>
    <p:cSldViewPr snapToGrid="0" snapToObjects="1">
      <p:cViewPr varScale="1">
        <p:scale>
          <a:sx n="85" d="100"/>
          <a:sy n="85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WAR AMAR" userId="c1720d63-2acc-4633-aa0b-51ca7356e534" providerId="ADAL" clId="{FA5CE45F-4F1C-D040-9571-FC8F0B62F0B1}"/>
    <pc:docChg chg="modMainMaster">
      <pc:chgData name="ANWAR AMAR" userId="c1720d63-2acc-4633-aa0b-51ca7356e534" providerId="ADAL" clId="{FA5CE45F-4F1C-D040-9571-FC8F0B62F0B1}" dt="2022-03-04T05:25:39.033" v="16" actId="20577"/>
      <pc:docMkLst>
        <pc:docMk/>
      </pc:docMkLst>
      <pc:sldMasterChg chg="modSldLayout">
        <pc:chgData name="ANWAR AMAR" userId="c1720d63-2acc-4633-aa0b-51ca7356e534" providerId="ADAL" clId="{FA5CE45F-4F1C-D040-9571-FC8F0B62F0B1}" dt="2022-03-04T05:25:39.033" v="16" actId="20577"/>
        <pc:sldMasterMkLst>
          <pc:docMk/>
          <pc:sldMasterMk cId="3011905464" sldId="2147483648"/>
        </pc:sldMasterMkLst>
        <pc:sldLayoutChg chg="addSp modSp mod">
          <pc:chgData name="ANWAR AMAR" userId="c1720d63-2acc-4633-aa0b-51ca7356e534" providerId="ADAL" clId="{FA5CE45F-4F1C-D040-9571-FC8F0B62F0B1}" dt="2022-03-04T05:25:39.033" v="16" actId="20577"/>
          <pc:sldLayoutMkLst>
            <pc:docMk/>
            <pc:sldMasterMk cId="3011905464" sldId="2147483648"/>
            <pc:sldLayoutMk cId="3421998791" sldId="2147483650"/>
          </pc:sldLayoutMkLst>
          <pc:spChg chg="add mod">
            <ac:chgData name="ANWAR AMAR" userId="c1720d63-2acc-4633-aa0b-51ca7356e534" providerId="ADAL" clId="{FA5CE45F-4F1C-D040-9571-FC8F0B62F0B1}" dt="2022-03-04T05:25:39.033" v="16" actId="20577"/>
            <ac:spMkLst>
              <pc:docMk/>
              <pc:sldMasterMk cId="3011905464" sldId="2147483648"/>
              <pc:sldLayoutMk cId="3421998791" sldId="2147483650"/>
              <ac:spMk id="5" creationId="{CA870100-946E-DF44-81B6-12AE10B8CDCA}"/>
            </ac:spMkLst>
          </pc:spChg>
        </pc:sldLayoutChg>
      </pc:sldMasterChg>
    </pc:docChg>
  </pc:docChgLst>
  <pc:docChgLst>
    <pc:chgData name="AMAR ANWAR" userId="c1720d63-2acc-4633-aa0b-51ca7356e534" providerId="ADAL" clId="{31428380-6E11-1F4D-93FC-E9252FDA18FE}"/>
    <pc:docChg chg="undo custSel modSld">
      <pc:chgData name="AMAR ANWAR" userId="c1720d63-2acc-4633-aa0b-51ca7356e534" providerId="ADAL" clId="{31428380-6E11-1F4D-93FC-E9252FDA18FE}" dt="2022-05-23T01:55:47.630" v="13" actId="1076"/>
      <pc:docMkLst>
        <pc:docMk/>
      </pc:docMkLst>
      <pc:sldChg chg="modSp mod">
        <pc:chgData name="AMAR ANWAR" userId="c1720d63-2acc-4633-aa0b-51ca7356e534" providerId="ADAL" clId="{31428380-6E11-1F4D-93FC-E9252FDA18FE}" dt="2022-05-23T01:55:47.630" v="13" actId="1076"/>
        <pc:sldMkLst>
          <pc:docMk/>
          <pc:sldMk cId="352630695" sldId="299"/>
        </pc:sldMkLst>
        <pc:spChg chg="mod">
          <ac:chgData name="AMAR ANWAR" userId="c1720d63-2acc-4633-aa0b-51ca7356e534" providerId="ADAL" clId="{31428380-6E11-1F4D-93FC-E9252FDA18FE}" dt="2022-05-23T01:55:47.630" v="13" actId="1076"/>
          <ac:spMkLst>
            <pc:docMk/>
            <pc:sldMk cId="352630695" sldId="299"/>
            <ac:spMk id="4" creationId="{00000000-0000-0000-0000-000000000000}"/>
          </ac:spMkLst>
        </pc:spChg>
        <pc:spChg chg="mod">
          <ac:chgData name="AMAR ANWAR" userId="c1720d63-2acc-4633-aa0b-51ca7356e534" providerId="ADAL" clId="{31428380-6E11-1F4D-93FC-E9252FDA18FE}" dt="2022-05-23T01:55:47.227" v="12" actId="1076"/>
          <ac:spMkLst>
            <pc:docMk/>
            <pc:sldMk cId="352630695" sldId="299"/>
            <ac:spMk id="6" creationId="{00000000-0000-0000-0000-000000000000}"/>
          </ac:spMkLst>
        </pc:spChg>
        <pc:spChg chg="mod">
          <ac:chgData name="AMAR ANWAR" userId="c1720d63-2acc-4633-aa0b-51ca7356e534" providerId="ADAL" clId="{31428380-6E11-1F4D-93FC-E9252FDA18FE}" dt="2022-05-23T01:55:46.977" v="11" actId="1076"/>
          <ac:spMkLst>
            <pc:docMk/>
            <pc:sldMk cId="352630695" sldId="299"/>
            <ac:spMk id="7" creationId="{00000000-0000-0000-0000-000000000000}"/>
          </ac:spMkLst>
        </pc:spChg>
        <pc:spChg chg="mod">
          <ac:chgData name="AMAR ANWAR" userId="c1720d63-2acc-4633-aa0b-51ca7356e534" providerId="ADAL" clId="{31428380-6E11-1F4D-93FC-E9252FDA18FE}" dt="2022-05-23T01:55:46.780" v="10" actId="1076"/>
          <ac:spMkLst>
            <pc:docMk/>
            <pc:sldMk cId="352630695" sldId="299"/>
            <ac:spMk id="8" creationId="{00000000-0000-0000-0000-000000000000}"/>
          </ac:spMkLst>
        </pc:spChg>
        <pc:spChg chg="mod">
          <ac:chgData name="AMAR ANWAR" userId="c1720d63-2acc-4633-aa0b-51ca7356e534" providerId="ADAL" clId="{31428380-6E11-1F4D-93FC-E9252FDA18FE}" dt="2022-05-23T01:55:46.593" v="9" actId="1076"/>
          <ac:spMkLst>
            <pc:docMk/>
            <pc:sldMk cId="352630695" sldId="299"/>
            <ac:spMk id="9" creationId="{00000000-0000-0000-0000-000000000000}"/>
          </ac:spMkLst>
        </pc:spChg>
        <pc:spChg chg="mod">
          <ac:chgData name="AMAR ANWAR" userId="c1720d63-2acc-4633-aa0b-51ca7356e534" providerId="ADAL" clId="{31428380-6E11-1F4D-93FC-E9252FDA18FE}" dt="2022-05-23T01:55:46.420" v="8" actId="1076"/>
          <ac:spMkLst>
            <pc:docMk/>
            <pc:sldMk cId="352630695" sldId="299"/>
            <ac:spMk id="10" creationId="{00000000-0000-0000-0000-000000000000}"/>
          </ac:spMkLst>
        </pc:spChg>
        <pc:spChg chg="mod">
          <ac:chgData name="AMAR ANWAR" userId="c1720d63-2acc-4633-aa0b-51ca7356e534" providerId="ADAL" clId="{31428380-6E11-1F4D-93FC-E9252FDA18FE}" dt="2022-05-23T01:55:46.247" v="7" actId="1076"/>
          <ac:spMkLst>
            <pc:docMk/>
            <pc:sldMk cId="352630695" sldId="299"/>
            <ac:spMk id="11" creationId="{00000000-0000-0000-0000-000000000000}"/>
          </ac:spMkLst>
        </pc:spChg>
      </pc:sldChg>
    </pc:docChg>
  </pc:docChgLst>
  <pc:docChgLst>
    <pc:chgData name="AMAR ANWAR" userId="c1720d63-2acc-4633-aa0b-51ca7356e534" providerId="ADAL" clId="{3EAE0CE3-3859-9646-A0EC-C480A0CB6CBB}"/>
    <pc:docChg chg="addSld modSld">
      <pc:chgData name="AMAR ANWAR" userId="c1720d63-2acc-4633-aa0b-51ca7356e534" providerId="ADAL" clId="{3EAE0CE3-3859-9646-A0EC-C480A0CB6CBB}" dt="2023-03-14T00:53:26.896" v="13" actId="962"/>
      <pc:docMkLst>
        <pc:docMk/>
      </pc:docMkLst>
      <pc:sldChg chg="addSp delSp modSp new mod">
        <pc:chgData name="AMAR ANWAR" userId="c1720d63-2acc-4633-aa0b-51ca7356e534" providerId="ADAL" clId="{3EAE0CE3-3859-9646-A0EC-C480A0CB6CBB}" dt="2023-03-14T00:42:38.004" v="6" actId="962"/>
        <pc:sldMkLst>
          <pc:docMk/>
          <pc:sldMk cId="3944295450" sldId="329"/>
        </pc:sldMkLst>
        <pc:spChg chg="del">
          <ac:chgData name="AMAR ANWAR" userId="c1720d63-2acc-4633-aa0b-51ca7356e534" providerId="ADAL" clId="{3EAE0CE3-3859-9646-A0EC-C480A0CB6CBB}" dt="2023-03-14T00:42:28.231" v="1" actId="931"/>
          <ac:spMkLst>
            <pc:docMk/>
            <pc:sldMk cId="3944295450" sldId="329"/>
            <ac:spMk id="2" creationId="{97BCA4D9-E3F2-6F53-CF46-B0AE1BE5B7E8}"/>
          </ac:spMkLst>
        </pc:spChg>
        <pc:spChg chg="del">
          <ac:chgData name="AMAR ANWAR" userId="c1720d63-2acc-4633-aa0b-51ca7356e534" providerId="ADAL" clId="{3EAE0CE3-3859-9646-A0EC-C480A0CB6CBB}" dt="2023-03-14T00:42:35.497" v="4" actId="931"/>
          <ac:spMkLst>
            <pc:docMk/>
            <pc:sldMk cId="3944295450" sldId="329"/>
            <ac:spMk id="3" creationId="{D4592C48-6877-2278-DFA8-98A6531ECAC4}"/>
          </ac:spMkLst>
        </pc:spChg>
        <pc:picChg chg="add mod">
          <ac:chgData name="AMAR ANWAR" userId="c1720d63-2acc-4633-aa0b-51ca7356e534" providerId="ADAL" clId="{3EAE0CE3-3859-9646-A0EC-C480A0CB6CBB}" dt="2023-03-14T00:42:30.687" v="3" actId="962"/>
          <ac:picMkLst>
            <pc:docMk/>
            <pc:sldMk cId="3944295450" sldId="329"/>
            <ac:picMk id="5" creationId="{17F4B10F-29CC-4AD9-49D1-6471B25E99BC}"/>
          </ac:picMkLst>
        </pc:picChg>
        <pc:picChg chg="add mod">
          <ac:chgData name="AMAR ANWAR" userId="c1720d63-2acc-4633-aa0b-51ca7356e534" providerId="ADAL" clId="{3EAE0CE3-3859-9646-A0EC-C480A0CB6CBB}" dt="2023-03-14T00:42:38.004" v="6" actId="962"/>
          <ac:picMkLst>
            <pc:docMk/>
            <pc:sldMk cId="3944295450" sldId="329"/>
            <ac:picMk id="7" creationId="{A8B34EB0-A68D-5EB0-A00B-E847F20FAAB0}"/>
          </ac:picMkLst>
        </pc:picChg>
      </pc:sldChg>
      <pc:sldChg chg="addSp delSp modSp new mod">
        <pc:chgData name="AMAR ANWAR" userId="c1720d63-2acc-4633-aa0b-51ca7356e534" providerId="ADAL" clId="{3EAE0CE3-3859-9646-A0EC-C480A0CB6CBB}" dt="2023-03-14T00:53:26.896" v="13" actId="962"/>
        <pc:sldMkLst>
          <pc:docMk/>
          <pc:sldMk cId="519147556" sldId="330"/>
        </pc:sldMkLst>
        <pc:spChg chg="del">
          <ac:chgData name="AMAR ANWAR" userId="c1720d63-2acc-4633-aa0b-51ca7356e534" providerId="ADAL" clId="{3EAE0CE3-3859-9646-A0EC-C480A0CB6CBB}" dt="2023-03-14T00:53:12.039" v="8" actId="931"/>
          <ac:spMkLst>
            <pc:docMk/>
            <pc:sldMk cId="519147556" sldId="330"/>
            <ac:spMk id="2" creationId="{E0D9FD6C-03CD-A114-1372-D6F715003B32}"/>
          </ac:spMkLst>
        </pc:spChg>
        <pc:spChg chg="del">
          <ac:chgData name="AMAR ANWAR" userId="c1720d63-2acc-4633-aa0b-51ca7356e534" providerId="ADAL" clId="{3EAE0CE3-3859-9646-A0EC-C480A0CB6CBB}" dt="2023-03-14T00:53:24.452" v="11" actId="931"/>
          <ac:spMkLst>
            <pc:docMk/>
            <pc:sldMk cId="519147556" sldId="330"/>
            <ac:spMk id="3" creationId="{125DC8B3-2C7E-7195-E2EC-E9D5E098A60E}"/>
          </ac:spMkLst>
        </pc:spChg>
        <pc:picChg chg="add mod">
          <ac:chgData name="AMAR ANWAR" userId="c1720d63-2acc-4633-aa0b-51ca7356e534" providerId="ADAL" clId="{3EAE0CE3-3859-9646-A0EC-C480A0CB6CBB}" dt="2023-03-14T00:53:14.355" v="10" actId="962"/>
          <ac:picMkLst>
            <pc:docMk/>
            <pc:sldMk cId="519147556" sldId="330"/>
            <ac:picMk id="5" creationId="{6ED049EE-040E-C8CF-EACA-D410FA454B5A}"/>
          </ac:picMkLst>
        </pc:picChg>
        <pc:picChg chg="add mod">
          <ac:chgData name="AMAR ANWAR" userId="c1720d63-2acc-4633-aa0b-51ca7356e534" providerId="ADAL" clId="{3EAE0CE3-3859-9646-A0EC-C480A0CB6CBB}" dt="2023-03-14T00:53:26.896" v="13" actId="962"/>
          <ac:picMkLst>
            <pc:docMk/>
            <pc:sldMk cId="519147556" sldId="330"/>
            <ac:picMk id="7" creationId="{DB0902B7-7029-DA60-EEAF-B10FBFB237E3}"/>
          </ac:picMkLst>
        </pc:picChg>
      </pc:sldChg>
    </pc:docChg>
  </pc:docChgLst>
  <pc:docChgLst>
    <pc:chgData name="AMAR ANWAR" userId="c1720d63-2acc-4633-aa0b-51ca7356e534" providerId="ADAL" clId="{1EBD5E00-B4E4-904B-B4B7-EDC458AD7E2B}"/>
    <pc:docChg chg="undo custSel addSld delSld modSld">
      <pc:chgData name="AMAR ANWAR" userId="c1720d63-2acc-4633-aa0b-51ca7356e534" providerId="ADAL" clId="{1EBD5E00-B4E4-904B-B4B7-EDC458AD7E2B}" dt="2023-02-07T07:31:30.190" v="7"/>
      <pc:docMkLst>
        <pc:docMk/>
      </pc:docMkLst>
      <pc:sldChg chg="add">
        <pc:chgData name="AMAR ANWAR" userId="c1720d63-2acc-4633-aa0b-51ca7356e534" providerId="ADAL" clId="{1EBD5E00-B4E4-904B-B4B7-EDC458AD7E2B}" dt="2023-02-07T07:30:14.560" v="4"/>
        <pc:sldMkLst>
          <pc:docMk/>
          <pc:sldMk cId="2654402553" sldId="280"/>
        </pc:sldMkLst>
      </pc:sldChg>
      <pc:sldChg chg="add">
        <pc:chgData name="AMAR ANWAR" userId="c1720d63-2acc-4633-aa0b-51ca7356e534" providerId="ADAL" clId="{1EBD5E00-B4E4-904B-B4B7-EDC458AD7E2B}" dt="2023-02-07T07:30:33.344" v="5"/>
        <pc:sldMkLst>
          <pc:docMk/>
          <pc:sldMk cId="1615458102" sldId="287"/>
        </pc:sldMkLst>
      </pc:sldChg>
      <pc:sldChg chg="add">
        <pc:chgData name="AMAR ANWAR" userId="c1720d63-2acc-4633-aa0b-51ca7356e534" providerId="ADAL" clId="{1EBD5E00-B4E4-904B-B4B7-EDC458AD7E2B}" dt="2023-02-07T07:29:36.503" v="0"/>
        <pc:sldMkLst>
          <pc:docMk/>
          <pc:sldMk cId="3280505120" sldId="325"/>
        </pc:sldMkLst>
      </pc:sldChg>
      <pc:sldChg chg="add del">
        <pc:chgData name="AMAR ANWAR" userId="c1720d63-2acc-4633-aa0b-51ca7356e534" providerId="ADAL" clId="{1EBD5E00-B4E4-904B-B4B7-EDC458AD7E2B}" dt="2023-02-07T07:30:08.350" v="3" actId="2696"/>
        <pc:sldMkLst>
          <pc:docMk/>
          <pc:sldMk cId="116244805" sldId="326"/>
        </pc:sldMkLst>
      </pc:sldChg>
      <pc:sldChg chg="add">
        <pc:chgData name="AMAR ANWAR" userId="c1720d63-2acc-4633-aa0b-51ca7356e534" providerId="ADAL" clId="{1EBD5E00-B4E4-904B-B4B7-EDC458AD7E2B}" dt="2023-02-07T07:31:04.613" v="6"/>
        <pc:sldMkLst>
          <pc:docMk/>
          <pc:sldMk cId="1309667201" sldId="327"/>
        </pc:sldMkLst>
      </pc:sldChg>
      <pc:sldChg chg="add">
        <pc:chgData name="AMAR ANWAR" userId="c1720d63-2acc-4633-aa0b-51ca7356e534" providerId="ADAL" clId="{1EBD5E00-B4E4-904B-B4B7-EDC458AD7E2B}" dt="2023-02-07T07:31:30.190" v="7"/>
        <pc:sldMkLst>
          <pc:docMk/>
          <pc:sldMk cId="1386442255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205C5-6C6F-C24A-A10C-3D672BF105A7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85A6D-89E3-3B48-93B4-93EB1D1B80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06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what is meant by virtual memory, how it is created and used and why it is necessary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is meant by cloud storage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advantages and disadvantages of storing data on the cloud in comparison to storing it locally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Pages of data are transferred between RAM and virtual memory when needed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storage can be accessed remotely in comparison to storing data locally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Physical servers and storage are needed to store data in cloud storage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85A6D-89E3-3B48-93B4-93EB1D1B8021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762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D72E-9FBE-544F-9BAF-88952BE67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DE843-EBB6-A64D-B555-E01ABB713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8AEEF-05AC-AD49-B5EA-2650C89C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E730A-02C8-4141-B7C2-E5F101C5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8B559-15EF-A942-AFD7-DAFAD50D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24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3281-9CE4-1849-923A-23E022991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0472F-5D6D-4F4B-B342-20B35B503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C9030-0A3E-8F4A-A5D2-DECF67AF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48E16-0DF2-5C4E-9A34-E95B8B4F8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777E9-924E-0A4C-A647-FEF1B436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68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1D5DD-B985-CD4B-9DEF-1EDF0ED4D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8A2EE-D470-BC49-9824-1BA604DDB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B21E2-AE1A-F34A-B67B-8003CC9A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7DE47-0F9B-D24D-9A53-517485AB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85012-104F-AC48-9445-145AD3CE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451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D50F88-8A58-4BF0-1FDC-A9E0BEBEBD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05889-32FE-A07B-FBC3-BB8BFF6A3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0"/>
            <a:ext cx="60960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EE9DE-AF8C-CB94-25B7-48A2241E0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3630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8" presetClass="entr" presetSubtype="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strips(downRigh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2CAEE3-C859-8A4C-8DDF-DC6A46D9A9D7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0B137-7FCB-3C45-8D49-872891C3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378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4F24-CD46-F441-9744-46D342E6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7883"/>
            <a:ext cx="12192000" cy="6320116"/>
          </a:xfrm>
        </p:spPr>
        <p:txBody>
          <a:bodyPr/>
          <a:lstStyle>
            <a:lvl1pPr marL="12700" indent="-12700">
              <a:buNone/>
              <a:tabLst/>
              <a:defRPr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70100-946E-DF44-81B6-12AE10B8CDCA}"/>
              </a:ext>
            </a:extLst>
          </p:cNvPr>
          <p:cNvSpPr txBox="1"/>
          <p:nvPr userDrawn="1"/>
        </p:nvSpPr>
        <p:spPr>
          <a:xfrm>
            <a:off x="10273553" y="0"/>
            <a:ext cx="1918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dirty="0">
                <a:solidFill>
                  <a:schemeClr val="bg1"/>
                </a:solidFill>
              </a:rPr>
              <a:t>0478</a:t>
            </a:r>
            <a:br>
              <a:rPr lang="en-GB" sz="1050" dirty="0">
                <a:solidFill>
                  <a:schemeClr val="bg1"/>
                </a:solidFill>
              </a:rPr>
            </a:br>
            <a:r>
              <a:rPr lang="en-GB" sz="1050" dirty="0">
                <a:solidFill>
                  <a:schemeClr val="bg1"/>
                </a:solidFill>
              </a:rPr>
              <a:t>3.3 Data Storage</a:t>
            </a:r>
          </a:p>
        </p:txBody>
      </p:sp>
    </p:spTree>
    <p:extLst>
      <p:ext uri="{BB962C8B-B14F-4D97-AF65-F5344CB8AC3E}">
        <p14:creationId xmlns:p14="http://schemas.microsoft.com/office/powerpoint/2010/main" val="342199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17F1-B067-844F-9B6D-1C4F4457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3E315-CB77-5A45-9D3B-560C5BDFC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179F3-EBBF-F443-B27C-FB68FFDC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E0A83-D2FF-6140-ABF7-3E8EE6DDB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4655E-D64E-E042-A688-74843A98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04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C917-653C-2B4D-B3AB-4EE0CBF4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A283E-2936-474F-94B0-BA45F1FE93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2664B-CDA9-D946-BA04-3AE062BD1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BC059-6312-5E48-A770-431129FE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72DEB-54AB-5A4E-9FDA-39722146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87C85-551A-904B-9103-B130D6E9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13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D097-880D-2943-B0CB-B1A41F03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CF78C-206A-B944-9CE6-272978E61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73D9F-552F-AB4F-BC82-C510BB47C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EC087-4986-4149-ADCB-75D936819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2FEE6-E8F2-7B47-8E36-EF21F7764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7C8B77-5C32-0047-9B17-D1FC710B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EF7E8-274C-1649-A4F1-A3AD2979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BB64D-B1B8-404B-BF7B-E8C3BEED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96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E1D6-F6B1-AD4D-AC87-95B790DE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7656E2-9EA6-8A4D-8719-17806AF8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C1462-5BF3-F744-86C7-7A773AB53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B0D58-C862-1C4D-B958-A4E19102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303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744D7-988D-664E-AD1E-35F22E2D7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2FECC-A833-5742-BD5C-B22CDE68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B5149-17C0-5549-8C40-02BCAA5B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82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8473-4ABB-0547-B4F0-42B28001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C6B4F-D9FE-D440-8385-471F9FA45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5C196-F37D-CA4A-B6D7-4F0062B3A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D0479-92E3-0547-B34A-0F4E5012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38F47-84B4-6149-BF12-2671B0C3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25EE4-DFC0-4046-B321-D6F74069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33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0303-D251-2140-9248-6FE8FF50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9C6D2-A393-6249-81B7-CDFA15C1B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48AEC-AEFC-F04E-B6C0-212F6E3B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B0499-0D72-3B43-BAB8-9EB3AFE99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FC2FE-A10C-4F41-88E8-C038EB02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EA52B-9EBE-E046-BB25-700F5532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05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6B423-6131-CC4A-804D-B60939C1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36B42-C909-3C42-8196-9F11A0C60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35DAE-8CFD-4B4B-B7FE-0A9EBC29B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DEA55-A7D9-9D4F-9C7C-2FECF3741529}" type="datetimeFigureOut">
              <a:rPr lang="en-GB" smtClean="0"/>
              <a:t>14/03/2023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AA6BD-612B-524A-9346-6BC582768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960B0-44B1-1D4B-87EC-8D723C167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5FD8D-6B85-3D4E-964D-DC2F4817EB5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90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1F29-79A0-E74A-920E-72D743E4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3.3 Data storage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F7BA-3121-184D-B76E-36B015646FC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is meant by primary storage • Primary storage is directly accessed by the CPU • Including the role of: </a:t>
            </a:r>
            <a:endParaRPr lang="en-US" dirty="0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–  random access memory (RAM) </a:t>
            </a:r>
            <a:endParaRPr lang="en-US" dirty="0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–  read only memory (ROM)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- Including why a computer needs both RAM and ROM, and the difference between them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is meant by secondary storage • Secondary storage is not directly accessed by the CPU and is necessary for more permanent  storage of data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the operation of magnetic, optical and • Magnetic storage uses platters which are divided solid-state (flash memory) storage and give into tracks and sectors. Data is read and written examples of each using electromagnets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what is meant by virtual memory, how it is created and used and why it is necessary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is meant by cloud storage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advantages and disadvantages of storing data on the cloud in comparison to storing it locally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Optical storage uses lasers to create and read pits and lands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Solid-state (flash memory) uses NAND or NOR technology. Transistors are used as control gates and floating gates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Pages of data are transferred between RAM and virtual memory when needed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storage can be accessed remotely in comparison to storing data locally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Physical servers and storage are needed to store data in cloud storage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37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Data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Regardless of what type of storage you use. </a:t>
            </a:r>
          </a:p>
          <a:p>
            <a:endParaRPr lang="en-GB" dirty="0"/>
          </a:p>
          <a:p>
            <a:r>
              <a:rPr lang="en-GB" dirty="0"/>
              <a:t>It will say its data transfer rate</a:t>
            </a:r>
          </a:p>
          <a:p>
            <a:endParaRPr lang="en-GB" dirty="0"/>
          </a:p>
          <a:p>
            <a:r>
              <a:rPr lang="en-GB" dirty="0"/>
              <a:t>Data transfer rate = How fast data can be moved to and from a device</a:t>
            </a:r>
          </a:p>
          <a:p>
            <a:endParaRPr lang="en-GB" dirty="0"/>
          </a:p>
          <a:p>
            <a:r>
              <a:rPr lang="en-GB" dirty="0"/>
              <a:t>Usually measured in MBps </a:t>
            </a:r>
            <a:r>
              <a:rPr lang="mr-IN" dirty="0"/>
              <a:t>–</a:t>
            </a:r>
            <a:r>
              <a:rPr lang="en-GB" dirty="0"/>
              <a:t> Megabytes per Second</a:t>
            </a:r>
          </a:p>
        </p:txBody>
      </p:sp>
    </p:spTree>
    <p:extLst>
      <p:ext uri="{BB962C8B-B14F-4D97-AF65-F5344CB8AC3E}">
        <p14:creationId xmlns:p14="http://schemas.microsoft.com/office/powerpoint/2010/main" val="264103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Magnetic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types</a:t>
            </a:r>
          </a:p>
          <a:p>
            <a:endParaRPr lang="en-GB" dirty="0"/>
          </a:p>
          <a:p>
            <a:r>
              <a:rPr lang="en-GB" dirty="0"/>
              <a:t>Magnetic tapes </a:t>
            </a:r>
          </a:p>
          <a:p>
            <a:r>
              <a:rPr lang="en-GB" dirty="0"/>
              <a:t>Hard drive</a:t>
            </a:r>
          </a:p>
        </p:txBody>
      </p:sp>
    </p:spTree>
    <p:extLst>
      <p:ext uri="{BB962C8B-B14F-4D97-AF65-F5344CB8AC3E}">
        <p14:creationId xmlns:p14="http://schemas.microsoft.com/office/powerpoint/2010/main" val="338891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Magnetic Tape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Read, write and erase data</a:t>
            </a:r>
          </a:p>
          <a:p>
            <a:endParaRPr lang="en-GB" dirty="0"/>
          </a:p>
          <a:p>
            <a:r>
              <a:rPr lang="en-GB" dirty="0"/>
              <a:t>Uses electromagnetics to control tiny little magnetic dots of data</a:t>
            </a:r>
          </a:p>
          <a:p>
            <a:endParaRPr lang="en-GB" dirty="0"/>
          </a:p>
          <a:p>
            <a:r>
              <a:rPr lang="en-GB" dirty="0"/>
              <a:t>Has a READ head to read the magnetic charge of the dot. </a:t>
            </a:r>
          </a:p>
          <a:p>
            <a:endParaRPr lang="en-GB" dirty="0"/>
          </a:p>
          <a:p>
            <a:r>
              <a:rPr lang="en-GB" dirty="0"/>
              <a:t>Very cheap</a:t>
            </a:r>
          </a:p>
          <a:p>
            <a:r>
              <a:rPr lang="en-GB" dirty="0"/>
              <a:t>Portable</a:t>
            </a:r>
          </a:p>
          <a:p>
            <a:r>
              <a:rPr lang="en-GB" dirty="0"/>
              <a:t>Up to 185TB </a:t>
            </a:r>
          </a:p>
          <a:p>
            <a:r>
              <a:rPr lang="en-GB" dirty="0"/>
              <a:t>Slow transfer speed (30MBps)</a:t>
            </a:r>
          </a:p>
        </p:txBody>
      </p:sp>
    </p:spTree>
    <p:extLst>
      <p:ext uri="{BB962C8B-B14F-4D97-AF65-F5344CB8AC3E}">
        <p14:creationId xmlns:p14="http://schemas.microsoft.com/office/powerpoint/2010/main" val="132831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Hard Drive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0612"/>
            <a:ext cx="5486400" cy="599738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Uses magnetic platters</a:t>
            </a:r>
          </a:p>
          <a:p>
            <a:r>
              <a:rPr lang="en-GB" dirty="0"/>
              <a:t>Uses a read/write head to change the magnetic polarity</a:t>
            </a:r>
          </a:p>
          <a:p>
            <a:r>
              <a:rPr lang="en-GB" dirty="0"/>
              <a:t>The platter spins and the head reads the surface of the platter</a:t>
            </a:r>
          </a:p>
          <a:p>
            <a:endParaRPr lang="en-GB" dirty="0"/>
          </a:p>
          <a:p>
            <a:r>
              <a:rPr lang="en-GB" dirty="0"/>
              <a:t>Very common</a:t>
            </a:r>
          </a:p>
          <a:p>
            <a:r>
              <a:rPr lang="en-GB" dirty="0"/>
              <a:t>Large storage amount (8TB)</a:t>
            </a:r>
          </a:p>
          <a:p>
            <a:r>
              <a:rPr lang="en-GB" dirty="0"/>
              <a:t>Cheap</a:t>
            </a:r>
          </a:p>
          <a:p>
            <a:r>
              <a:rPr lang="en-GB" dirty="0"/>
              <a:t>Fast transfer speed (128MBps)</a:t>
            </a:r>
          </a:p>
          <a:p>
            <a:endParaRPr lang="en-GB" dirty="0"/>
          </a:p>
          <a:p>
            <a:r>
              <a:rPr lang="en-GB" dirty="0"/>
              <a:t>Internal 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43" y="1970315"/>
            <a:ext cx="6433457" cy="45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63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Hard drive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Okay both magnetic tape and hard drive use magnetic surfaces and an electronic head. </a:t>
            </a:r>
          </a:p>
          <a:p>
            <a:endParaRPr lang="en-GB" dirty="0"/>
          </a:p>
          <a:p>
            <a:r>
              <a:rPr lang="en-GB" dirty="0"/>
              <a:t>If a current is passed onto the electromagnetic head then the head can change the magnetic field on the tape / platter</a:t>
            </a:r>
          </a:p>
          <a:p>
            <a:endParaRPr lang="en-GB" dirty="0"/>
          </a:p>
          <a:p>
            <a:r>
              <a:rPr lang="en-GB" dirty="0"/>
              <a:t>Now one hard drive has a read write head which is attached to arm. The arm is controlled by an actuator.</a:t>
            </a:r>
          </a:p>
          <a:p>
            <a:endParaRPr lang="en-GB" dirty="0"/>
          </a:p>
          <a:p>
            <a:r>
              <a:rPr lang="en-GB" dirty="0"/>
              <a:t>And the actuator moves the arm, which moves the head, which looks at your platter. </a:t>
            </a:r>
          </a:p>
          <a:p>
            <a:endParaRPr lang="en-GB" dirty="0"/>
          </a:p>
          <a:p>
            <a:r>
              <a:rPr lang="en-GB" dirty="0"/>
              <a:t>But you may have many platters and many arms and many read/write heads inside one hard drive</a:t>
            </a:r>
          </a:p>
        </p:txBody>
      </p:sp>
    </p:spTree>
    <p:extLst>
      <p:ext uri="{BB962C8B-B14F-4D97-AF65-F5344CB8AC3E}">
        <p14:creationId xmlns:p14="http://schemas.microsoft.com/office/powerpoint/2010/main" val="350842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0612"/>
            <a:ext cx="4940968" cy="599738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Ignore sector and track. </a:t>
            </a:r>
          </a:p>
          <a:p>
            <a:endParaRPr lang="en-GB" dirty="0"/>
          </a:p>
          <a:p>
            <a:r>
              <a:rPr lang="en-GB" dirty="0"/>
              <a:t>But look at how multiple platters have multiple heads. </a:t>
            </a:r>
          </a:p>
          <a:p>
            <a:endParaRPr lang="en-GB" dirty="0"/>
          </a:p>
          <a:p>
            <a:r>
              <a:rPr lang="en-GB" dirty="0"/>
              <a:t>The platters are centred around a spindle </a:t>
            </a:r>
          </a:p>
          <a:p>
            <a:endParaRPr lang="en-GB" dirty="0"/>
          </a:p>
          <a:p>
            <a:r>
              <a:rPr lang="en-GB" dirty="0"/>
              <a:t>A cylinder is where you get two (or more tracks) in the same location on different platters. </a:t>
            </a:r>
          </a:p>
          <a:p>
            <a:endParaRPr lang="en-GB" dirty="0"/>
          </a:p>
          <a:p>
            <a:r>
              <a:rPr lang="en-GB" dirty="0"/>
              <a:t>But WTF is a track? </a:t>
            </a:r>
          </a:p>
        </p:txBody>
      </p:sp>
      <p:pic>
        <p:nvPicPr>
          <p:cNvPr id="1026" name="Picture 2" descr="mage result for computer hard driv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68" y="430307"/>
            <a:ext cx="7251032" cy="618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83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Hard drive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Some terms</a:t>
            </a:r>
          </a:p>
          <a:p>
            <a:endParaRPr lang="en-GB" dirty="0"/>
          </a:p>
          <a:p>
            <a:r>
              <a:rPr lang="en-GB" dirty="0"/>
              <a:t>Track Sector </a:t>
            </a:r>
          </a:p>
          <a:p>
            <a:r>
              <a:rPr lang="en-GB" dirty="0"/>
              <a:t>The smallest unit of your hard drive  (usually 512bytes) </a:t>
            </a:r>
          </a:p>
          <a:p>
            <a:endParaRPr lang="en-GB" dirty="0"/>
          </a:p>
          <a:p>
            <a:r>
              <a:rPr lang="en-GB" dirty="0"/>
              <a:t>Disk Sector </a:t>
            </a:r>
          </a:p>
          <a:p>
            <a:r>
              <a:rPr lang="en-GB" dirty="0"/>
              <a:t>A wedge shape / pizza shaped slice of sectors from the centre to the edge </a:t>
            </a:r>
          </a:p>
          <a:p>
            <a:endParaRPr lang="en-GB" dirty="0"/>
          </a:p>
          <a:p>
            <a:r>
              <a:rPr lang="en-GB" dirty="0"/>
              <a:t>Cluster </a:t>
            </a:r>
          </a:p>
          <a:p>
            <a:r>
              <a:rPr lang="en-GB" dirty="0"/>
              <a:t>A group of sectors </a:t>
            </a:r>
          </a:p>
          <a:p>
            <a:endParaRPr lang="en-GB" dirty="0"/>
          </a:p>
          <a:p>
            <a:r>
              <a:rPr lang="en-GB" dirty="0"/>
              <a:t>Track</a:t>
            </a:r>
          </a:p>
          <a:p>
            <a:r>
              <a:rPr lang="en-GB" dirty="0"/>
              <a:t>A group of sectors that make a full circle</a:t>
            </a:r>
          </a:p>
          <a:p>
            <a:endParaRPr lang="en-GB" dirty="0"/>
          </a:p>
          <a:p>
            <a:r>
              <a:rPr lang="en-GB" dirty="0"/>
              <a:t>When you store a file, you don’t need to make sure the information in your files are stored next to each other. They can be in different sectors </a:t>
            </a:r>
            <a:r>
              <a:rPr lang="mr-IN" dirty="0"/>
              <a:t>–</a:t>
            </a:r>
            <a:r>
              <a:rPr lang="en-GB" dirty="0"/>
              <a:t> it’ll be better and faster if they were next to each other but no big deal. </a:t>
            </a:r>
          </a:p>
        </p:txBody>
      </p:sp>
    </p:spTree>
    <p:extLst>
      <p:ext uri="{BB962C8B-B14F-4D97-AF65-F5344CB8AC3E}">
        <p14:creationId xmlns:p14="http://schemas.microsoft.com/office/powerpoint/2010/main" val="95875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are these parts?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mage result for hard drive track, sector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68" y="609600"/>
            <a:ext cx="6712619" cy="597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84395" y="452218"/>
            <a:ext cx="2036876" cy="544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821271" y="588311"/>
            <a:ext cx="2036876" cy="544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B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0038318" y="1448865"/>
            <a:ext cx="2036876" cy="544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C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0213528" y="5393336"/>
            <a:ext cx="2036876" cy="544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583639" y="6246720"/>
            <a:ext cx="2036876" cy="544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E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4535639" y="4086226"/>
            <a:ext cx="2036876" cy="544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F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5077562" y="1040586"/>
            <a:ext cx="2036876" cy="544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6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pic>
        <p:nvPicPr>
          <p:cNvPr id="4" name="How do hard drives work_ - Kanawat Senana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454"/>
          </a:xfrm>
        </p:spPr>
      </p:pic>
    </p:spTree>
    <p:extLst>
      <p:ext uri="{BB962C8B-B14F-4D97-AF65-F5344CB8AC3E}">
        <p14:creationId xmlns:p14="http://schemas.microsoft.com/office/powerpoint/2010/main" val="26885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Solid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+ More modem </a:t>
            </a:r>
          </a:p>
          <a:p>
            <a:r>
              <a:rPr lang="en-GB" dirty="0"/>
              <a:t>+ No moving parts, so more reliable</a:t>
            </a:r>
          </a:p>
          <a:p>
            <a:r>
              <a:rPr lang="en-GB" dirty="0"/>
              <a:t>+ Faster because you don</a:t>
            </a:r>
            <a:r>
              <a:rPr lang="mr-IN" dirty="0"/>
              <a:t>’</a:t>
            </a:r>
            <a:r>
              <a:rPr lang="en-GB" dirty="0"/>
              <a:t>t have to wait for a head or platter to move</a:t>
            </a:r>
          </a:p>
          <a:p>
            <a:r>
              <a:rPr lang="en-GB" dirty="0"/>
              <a:t>+ Less power consumption </a:t>
            </a:r>
          </a:p>
          <a:p>
            <a:r>
              <a:rPr lang="en-GB" dirty="0"/>
              <a:t>+ Lighter in weight so laptops can be lighter</a:t>
            </a:r>
          </a:p>
          <a:p>
            <a:endParaRPr lang="en-GB" dirty="0"/>
          </a:p>
          <a:p>
            <a:r>
              <a:rPr lang="en-GB" dirty="0"/>
              <a:t>- Becoming cheaper but still a bit expensive </a:t>
            </a:r>
          </a:p>
          <a:p>
            <a:r>
              <a:rPr lang="en-GB" dirty="0"/>
              <a:t>- Lifespan is still a concern.</a:t>
            </a:r>
          </a:p>
          <a:p>
            <a:endParaRPr lang="en-GB" dirty="0"/>
          </a:p>
          <a:p>
            <a:r>
              <a:rPr lang="en-GB" dirty="0"/>
              <a:t>USB sticks</a:t>
            </a:r>
          </a:p>
          <a:p>
            <a:r>
              <a:rPr lang="en-GB" dirty="0"/>
              <a:t>Solid State Drive (SSD)</a:t>
            </a:r>
          </a:p>
          <a:p>
            <a:r>
              <a:rPr lang="en-GB" dirty="0"/>
              <a:t>SD Card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92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1F29-79A0-E74A-920E-72D743E4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F7BA-3121-184D-B76E-36B015646FC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 numCol="2"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is meant by primary storage • Primary storage is directly accessed by the CPU • Including the role of: </a:t>
            </a:r>
            <a:endParaRPr lang="en-US" dirty="0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–  random access memory (RAM) </a:t>
            </a:r>
            <a:endParaRPr lang="en-US" dirty="0"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–  read only memory (ROM)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- Including why a computer needs both RAM and ROM, and the difference between them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is meant by secondary storage • Secondary storage is not directly accessed by the CPU and is necessary for more permanent  storage of data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the operation of magnetic, optical and • Magnetic storage uses platters which are divided solid-state (flash memory) storage and give into tracks and sectors. Data is read and written examples of each using electromagnets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Describe what is meant by virtual memory, how it is created and used and why it is necessary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Understand what is meant by cloud storage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Explain the advantages and disadvantages of storing data on the cloud in comparison to storing it locally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Optical storage uses lasers to create and read pits and lands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Solid-state (flash memory) uses NAND or NOR technology. Transistors are used as control gates and floating gates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Pages of data are transferred between RAM and virtual memory when needed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Cloud storage can be accessed remotely in comparison to storing data locally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Physical servers and storage are needed to store data in cloud storage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7030A0"/>
              </a:solidFill>
            </a:endParaRPr>
          </a:p>
          <a:p>
            <a:pPr marL="0" indent="0"/>
            <a:r>
              <a:rPr lang="en-US" dirty="0"/>
              <a:t>Understand: What is primary, secondary and offline memory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Able: Describe the features of primary memory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Answer:  Explain what is fastest and why</a:t>
            </a:r>
          </a:p>
          <a:p>
            <a:pPr marL="0" indent="0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961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DB54-1BF3-E14B-B3E7-FC330509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Solid State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535FF-8A3B-7740-99AF-0B5CEFBAD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Solid state drives work by storing electrons in millions of tiny transistors</a:t>
            </a:r>
          </a:p>
          <a:p>
            <a:endParaRPr lang="en-GB" dirty="0"/>
          </a:p>
          <a:p>
            <a:r>
              <a:rPr lang="en-GB" dirty="0"/>
              <a:t>Transistor = Really small device that allows electricity to pass through </a:t>
            </a:r>
          </a:p>
          <a:p>
            <a:endParaRPr lang="en-GB" dirty="0"/>
          </a:p>
          <a:p>
            <a:r>
              <a:rPr lang="en-GB" dirty="0"/>
              <a:t>There are two main types of SSD </a:t>
            </a:r>
          </a:p>
          <a:p>
            <a:r>
              <a:rPr lang="en-GB" dirty="0"/>
              <a:t>(Right….. This bit is stupid and pointless but Cambridge wants us to know it)</a:t>
            </a:r>
          </a:p>
          <a:p>
            <a:pPr marL="514350" indent="-514350">
              <a:buAutoNum type="arabicPeriod"/>
            </a:pPr>
            <a:r>
              <a:rPr lang="en-GB" dirty="0"/>
              <a:t>NAND flash SSD</a:t>
            </a:r>
          </a:p>
          <a:p>
            <a:pPr marL="514350" indent="-514350">
              <a:buAutoNum type="arabicPeriod"/>
            </a:pPr>
            <a:r>
              <a:rPr lang="en-GB" dirty="0"/>
              <a:t>NOR flash SSD</a:t>
            </a:r>
          </a:p>
          <a:p>
            <a:pPr marL="514350" indent="-514350">
              <a:buAutoNum type="arabicPeriod"/>
            </a:pPr>
            <a:endParaRPr lang="en-GB" dirty="0"/>
          </a:p>
          <a:p>
            <a:pPr marL="0" indent="0"/>
            <a:r>
              <a:rPr lang="en-GB" dirty="0"/>
              <a:t>When we do logic gates, we will talk more about NAND and NOR.</a:t>
            </a:r>
          </a:p>
          <a:p>
            <a:pPr marL="0" indent="0"/>
            <a:r>
              <a:rPr lang="en-GB" dirty="0"/>
              <a:t>For now, just remember that: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Both types store data in transistors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NAND is the most 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When you delete from NAND, you delete in blocks of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When you delete from NOR, you can delete individual bytes (8 bits)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This means NOR can be more flexible, but more 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NOR is used when you want EEPROM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EEPROM = Electronically Erasable Programmable Read Only Memory</a:t>
            </a:r>
          </a:p>
          <a:p>
            <a:pPr marL="0" indent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78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1F29-79A0-E74A-920E-72D743E4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F7BA-3121-184D-B76E-36B015646FC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 numCol="2"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>
                <a:solidFill>
                  <a:srgbClr val="7030A0"/>
                </a:solidFill>
              </a:rPr>
              <a:t>Understand what is meant by primary storage • Primary storage is directly accessed by the CPU • Including the role of: </a:t>
            </a:r>
            <a:endParaRPr lang="en-US" sz="1500" dirty="0">
              <a:solidFill>
                <a:srgbClr val="7030A0"/>
              </a:solidFill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–  random access memory (RAM)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–  read only memory (ROM)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- Including why a computer needs both RAM and ROM, and the difference between them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Understand what is meant by secondary storage • Secondary storage is not directly accessed by the CPU and is necessary for more permanent  storage of data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the operation of magnetic, optical and • Magnetic storage uses platters which are divided solid-state (flash memory) storage and give into tracks and sectors. Data is read and written examples of each using electromagnets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Describe what is meant by virtual memory, how it is created and used and why it is necessary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Understand what is meant by cloud storage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Explain the advantages and disadvantages of storing data on the cloud in comparison to storing it locally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Optical storage uses lasers to create and read pits and lands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Solid-state (flash memory) uses NAND or NOR technology. Transistors are used as control gates and floating gates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Pages of data are transferred between RAM and virtual memory when needed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Cloud storage can be accessed remotely in comparison to storing data locally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Physical servers and storage are needed to store data in cloud storage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7030A0"/>
              </a:solidFill>
            </a:endParaRPr>
          </a:p>
          <a:p>
            <a:pPr marL="0" indent="0"/>
            <a:r>
              <a:rPr lang="en-US" dirty="0"/>
              <a:t>Understand: What is optical storage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Able: Describe the features of optical storage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Answer:  Why can Blu-ray store more data?</a:t>
            </a:r>
          </a:p>
          <a:p>
            <a:pPr marL="0" indent="0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3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Optical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Little bit similar to a hard drive</a:t>
            </a:r>
          </a:p>
          <a:p>
            <a:endParaRPr lang="en-GB" dirty="0"/>
          </a:p>
          <a:p>
            <a:r>
              <a:rPr lang="en-GB" dirty="0"/>
              <a:t>Uses plastic discs (not magnetic like hard drives)</a:t>
            </a:r>
          </a:p>
          <a:p>
            <a:r>
              <a:rPr lang="en-GB" dirty="0"/>
              <a:t>A laser burns the disc (a hard drive uses magnets)</a:t>
            </a:r>
          </a:p>
          <a:p>
            <a:endParaRPr lang="en-GB" dirty="0"/>
          </a:p>
          <a:p>
            <a:r>
              <a:rPr lang="en-GB" dirty="0"/>
              <a:t>When a laser burns the disc its called a pit </a:t>
            </a:r>
          </a:p>
          <a:p>
            <a:r>
              <a:rPr lang="en-GB" dirty="0"/>
              <a:t>Where there is no pit its called land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76923" y="4658620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Pit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Pit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Land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459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Optical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0612"/>
            <a:ext cx="7090117" cy="5997387"/>
          </a:xfrm>
        </p:spPr>
        <p:txBody>
          <a:bodyPr/>
          <a:lstStyle/>
          <a:p>
            <a:r>
              <a:rPr lang="en-GB" dirty="0"/>
              <a:t>Different types of Optical Storage</a:t>
            </a:r>
          </a:p>
          <a:p>
            <a:endParaRPr lang="en-GB" dirty="0"/>
          </a:p>
          <a:p>
            <a:r>
              <a:rPr lang="en-GB" dirty="0"/>
              <a:t>CD - Compact Disc</a:t>
            </a:r>
          </a:p>
          <a:p>
            <a:r>
              <a:rPr lang="en-GB" dirty="0"/>
              <a:t>DVD </a:t>
            </a:r>
            <a:r>
              <a:rPr lang="mr-IN" dirty="0"/>
              <a:t>–</a:t>
            </a:r>
            <a:r>
              <a:rPr lang="en-GB" dirty="0"/>
              <a:t> Digital Versatile / Video Disc</a:t>
            </a:r>
          </a:p>
          <a:p>
            <a:r>
              <a:rPr lang="en-GB" dirty="0"/>
              <a:t>Blu-ray Disc</a:t>
            </a:r>
          </a:p>
          <a:p>
            <a:endParaRPr lang="en-GB" dirty="0"/>
          </a:p>
          <a:p>
            <a:r>
              <a:rPr lang="en-GB" dirty="0"/>
              <a:t>Blu-ray uses a blue-violet laser that has a shorter wavelength than a normal red laser. Because the wavelength is smaller, you can be more accurate and fit more data in the same area.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7090117" y="2375945"/>
          <a:ext cx="490962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1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Capacity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DVD</a:t>
                      </a:r>
                      <a:r>
                        <a:rPr lang="en-GB" baseline="0" dirty="0"/>
                        <a:t> single layer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4.7GB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DVD dual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9.4GB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Blu-ray single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Blu-ray</a:t>
                      </a:r>
                      <a:r>
                        <a:rPr lang="en-GB" baseline="0" dirty="0"/>
                        <a:t> dual layer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Blu-ray triple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Blu-ray quadruple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125GB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2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7D53-4944-B343-A91D-6A112202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Dual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EA3A1-F9ED-F744-B80D-473B82DC5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Dual layer just means that there are two layers used.</a:t>
            </a:r>
          </a:p>
          <a:p>
            <a:endParaRPr lang="en-GB" dirty="0"/>
          </a:p>
          <a:p>
            <a:r>
              <a:rPr lang="en-GB" dirty="0"/>
              <a:t>So imagine a normal CD /DVD and now add another recording layer on to it, that’s dual layer. Same physical size as a single layer but can store twice the amount. </a:t>
            </a:r>
          </a:p>
          <a:p>
            <a:endParaRPr lang="en-GB" dirty="0"/>
          </a:p>
          <a:p>
            <a:r>
              <a:rPr lang="en-GB" dirty="0"/>
              <a:t>The layers are joined together with a polycarbonate spacer and a small reflector. </a:t>
            </a:r>
          </a:p>
          <a:p>
            <a:endParaRPr lang="en-GB" dirty="0"/>
          </a:p>
          <a:p>
            <a:r>
              <a:rPr lang="en-GB" dirty="0"/>
              <a:t>When the laser burns pits on one layer, it leaves a tiny gap so if it needs to burn something in the second layer it can.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91DB1-B09D-3B46-9689-6748BBA4FE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brightnessContrast bright="27000" contrast="24000"/>
                    </a14:imgEffect>
                  </a14:imgLayer>
                </a14:imgProps>
              </a:ext>
            </a:extLst>
          </a:blip>
          <a:srcRect l="11760" t="50000" r="3518" b="28125"/>
          <a:stretch/>
        </p:blipFill>
        <p:spPr>
          <a:xfrm>
            <a:off x="5629275" y="4529136"/>
            <a:ext cx="6357937" cy="21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7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Types of optical storage: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we have CD, DVD and Blu-Ray.  </a:t>
            </a:r>
          </a:p>
          <a:p>
            <a:r>
              <a:rPr lang="en-GB" dirty="0"/>
              <a:t>But within them we have different types</a:t>
            </a:r>
          </a:p>
          <a:p>
            <a:r>
              <a:rPr lang="en-GB" dirty="0"/>
              <a:t>Each type has a different suffix </a:t>
            </a:r>
          </a:p>
          <a:p>
            <a:r>
              <a:rPr lang="en-GB" dirty="0"/>
              <a:t>** ROM = Read Only. Data is already burned on the disc when you get it </a:t>
            </a:r>
          </a:p>
          <a:p>
            <a:r>
              <a:rPr lang="en-GB" dirty="0"/>
              <a:t>** R = Disc is empty but you can write to it ONCE</a:t>
            </a:r>
          </a:p>
          <a:p>
            <a:r>
              <a:rPr lang="en-GB" dirty="0"/>
              <a:t>** -RW = Empty to start with, you can read and write to it many times</a:t>
            </a:r>
          </a:p>
          <a:p>
            <a:r>
              <a:rPr lang="en-GB" dirty="0"/>
              <a:t>** +RW </a:t>
            </a:r>
          </a:p>
          <a:p>
            <a:r>
              <a:rPr lang="en-GB" dirty="0"/>
              <a:t>** RAM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588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2BEB-F2CA-AD4F-B02F-C255A731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-RW and +RW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3AC0D-5C64-EA47-9838-E1B6DC72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You can have DVD –RW and DVD +RW (You also have DVD –R and DVD +R)</a:t>
            </a:r>
          </a:p>
          <a:p>
            <a:endParaRPr lang="en-GB" dirty="0"/>
          </a:p>
          <a:p>
            <a:r>
              <a:rPr lang="en-GB" dirty="0"/>
              <a:t>Both say R or RW. </a:t>
            </a:r>
          </a:p>
          <a:p>
            <a:r>
              <a:rPr lang="en-GB" dirty="0"/>
              <a:t>R = Read Only</a:t>
            </a:r>
          </a:p>
          <a:p>
            <a:r>
              <a:rPr lang="en-GB" dirty="0"/>
              <a:t>RW = Rewriteable </a:t>
            </a:r>
          </a:p>
          <a:p>
            <a:endParaRPr lang="en-GB" dirty="0"/>
          </a:p>
          <a:p>
            <a:r>
              <a:rPr lang="en-GB" dirty="0"/>
              <a:t>But what's the difference between the + and the – </a:t>
            </a:r>
          </a:p>
          <a:p>
            <a:r>
              <a:rPr lang="en-GB" dirty="0"/>
              <a:t>Well, it was first made because some companies wanted one way and other companies wanted the other way</a:t>
            </a:r>
          </a:p>
          <a:p>
            <a:r>
              <a:rPr lang="en-US" dirty="0"/>
              <a:t>DVD-RW: Pioneer, Toshiba, Hitachi, and Panasonic, </a:t>
            </a:r>
          </a:p>
          <a:p>
            <a:r>
              <a:rPr lang="en-US" dirty="0"/>
              <a:t>DVD+RW: Sony, Philips, Hewlett-Packard, Ricoh, and Yamaha.</a:t>
            </a:r>
          </a:p>
          <a:p>
            <a:endParaRPr lang="en-US" dirty="0"/>
          </a:p>
          <a:p>
            <a:r>
              <a:rPr lang="en-US" dirty="0"/>
              <a:t>With the ‘-’ it reads the land as to where to align the data </a:t>
            </a:r>
          </a:p>
          <a:p>
            <a:r>
              <a:rPr lang="en-US" dirty="0"/>
              <a:t>With the ‘+’ it sees the wobble of the laser as it passes over puts to align the laser</a:t>
            </a:r>
          </a:p>
          <a:p>
            <a:endParaRPr lang="en-US" dirty="0"/>
          </a:p>
          <a:p>
            <a:r>
              <a:rPr lang="en-US" dirty="0"/>
              <a:t>Now, both can be used because every drive can read both types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723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Optical storage circles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Every ROM, R and RW has data stored in a spiral circle. </a:t>
            </a:r>
          </a:p>
          <a:p>
            <a:r>
              <a:rPr lang="en-GB" dirty="0"/>
              <a:t>This means there is a track that starts in the middle and moves outwards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098" name="Picture 2" descr="mage result for concentric circle tr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82" y="1828800"/>
            <a:ext cx="45148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88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9C60-D216-6842-8654-FFCFCECB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Optical Storage Circles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F3DFA-0683-5F46-AAD4-07A9A888E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7883"/>
            <a:ext cx="7048499" cy="6320116"/>
          </a:xfrm>
        </p:spPr>
        <p:txBody>
          <a:bodyPr/>
          <a:lstStyle/>
          <a:p>
            <a:r>
              <a:rPr lang="en-GB" dirty="0"/>
              <a:t>We also have DVD RAM </a:t>
            </a:r>
          </a:p>
          <a:p>
            <a:r>
              <a:rPr lang="en-GB" dirty="0"/>
              <a:t>This does not store data in a spiral</a:t>
            </a:r>
          </a:p>
          <a:p>
            <a:r>
              <a:rPr lang="en-GB" dirty="0"/>
              <a:t>This stores data in concentric circles</a:t>
            </a:r>
          </a:p>
          <a:p>
            <a:endParaRPr lang="en-GB" dirty="0"/>
          </a:p>
          <a:p>
            <a:r>
              <a:rPr lang="en-GB" dirty="0"/>
              <a:t>This means you can read and write to the disk </a:t>
            </a:r>
            <a:br>
              <a:rPr lang="en-GB" dirty="0"/>
            </a:br>
            <a:r>
              <a:rPr lang="en-GB" dirty="0"/>
              <a:t>at the same time</a:t>
            </a:r>
          </a:p>
          <a:p>
            <a:endParaRPr lang="en-GB" dirty="0"/>
          </a:p>
          <a:p>
            <a:r>
              <a:rPr lang="en-GB" dirty="0"/>
              <a:t>It makes them good for storing data </a:t>
            </a:r>
            <a:br>
              <a:rPr lang="en-GB" dirty="0"/>
            </a:br>
            <a:r>
              <a:rPr lang="en-GB" dirty="0"/>
              <a:t>for a long time (as long as you keep the disk in good condition)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07A70EE-5CC5-3E4B-963D-EFE356B7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907256"/>
            <a:ext cx="5043487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34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3E07-D96E-7B40-B9BD-759887C06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Blu-Ray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4F186-ED9B-984E-9878-7766292BF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said before that Blu-ray can store more data because it uses a blue / violet light which has a shorter wavelength</a:t>
            </a:r>
          </a:p>
          <a:p>
            <a:endParaRPr lang="en-GB" dirty="0"/>
          </a:p>
          <a:p>
            <a:r>
              <a:rPr lang="en-GB" dirty="0"/>
              <a:t>A red laser is 650nm (nanometres)</a:t>
            </a:r>
          </a:p>
          <a:p>
            <a:r>
              <a:rPr lang="en-GB" dirty="0"/>
              <a:t>A blue laser is 405nm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595C5B-361A-D141-BE1E-33AFBBF29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9" y="2913342"/>
            <a:ext cx="9823216" cy="340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75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Memory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humans is things you can recall and remember </a:t>
            </a:r>
          </a:p>
          <a:p>
            <a:endParaRPr lang="en-GB" dirty="0"/>
          </a:p>
          <a:p>
            <a:r>
              <a:rPr lang="en-GB" dirty="0"/>
              <a:t>For computers is where you store information so you can get it later </a:t>
            </a:r>
          </a:p>
          <a:p>
            <a:endParaRPr lang="en-GB" dirty="0"/>
          </a:p>
          <a:p>
            <a:r>
              <a:rPr lang="en-GB" dirty="0"/>
              <a:t>Three types of memory </a:t>
            </a:r>
          </a:p>
          <a:p>
            <a:endParaRPr lang="en-GB" dirty="0"/>
          </a:p>
          <a:p>
            <a:r>
              <a:rPr lang="en-GB" dirty="0"/>
              <a:t>Primary Memory</a:t>
            </a:r>
          </a:p>
          <a:p>
            <a:r>
              <a:rPr lang="en-GB" dirty="0"/>
              <a:t>Secondary Memory</a:t>
            </a:r>
          </a:p>
          <a:p>
            <a:r>
              <a:rPr lang="en-GB" dirty="0"/>
              <a:t>Off-line storage </a:t>
            </a:r>
          </a:p>
        </p:txBody>
      </p:sp>
    </p:spTree>
    <p:extLst>
      <p:ext uri="{BB962C8B-B14F-4D97-AF65-F5344CB8AC3E}">
        <p14:creationId xmlns:p14="http://schemas.microsoft.com/office/powerpoint/2010/main" val="3741528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2A79-D244-2541-8D6B-86D69EB4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Blu Ray lie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3F9FF-BDAF-7349-AC84-2A6BF93AC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Hodder coursebook will say that Blu-ray is single layer. </a:t>
            </a:r>
          </a:p>
          <a:p>
            <a:r>
              <a:rPr lang="en-GB" dirty="0"/>
              <a:t>It says its single layer because otherwise the light will refract and interfere with another layer if it had the other layer.</a:t>
            </a:r>
          </a:p>
          <a:p>
            <a:r>
              <a:rPr lang="en-GB" dirty="0"/>
              <a:t>This is called Bireferencing</a:t>
            </a:r>
          </a:p>
          <a:p>
            <a:endParaRPr lang="en-GB" dirty="0"/>
          </a:p>
          <a:p>
            <a:r>
              <a:rPr lang="en-GB" dirty="0"/>
              <a:t>Birefrecning is true, but them saying Blu-ray is single layer only is false.</a:t>
            </a:r>
          </a:p>
          <a:p>
            <a:endParaRPr lang="en-GB" dirty="0"/>
          </a:p>
          <a:p>
            <a:r>
              <a:rPr lang="en-GB" dirty="0"/>
              <a:t>You can buy Blu-ray dual layer discs</a:t>
            </a:r>
          </a:p>
          <a:p>
            <a:r>
              <a:rPr lang="en-GB" dirty="0"/>
              <a:t>Called BL DL </a:t>
            </a:r>
          </a:p>
        </p:txBody>
      </p:sp>
    </p:spTree>
    <p:extLst>
      <p:ext uri="{BB962C8B-B14F-4D97-AF65-F5344CB8AC3E}">
        <p14:creationId xmlns:p14="http://schemas.microsoft.com/office/powerpoint/2010/main" val="633065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But how can you rewrite a CD?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normal CD has a shiny surface which the laser burns. </a:t>
            </a:r>
          </a:p>
          <a:p>
            <a:endParaRPr lang="en-GB" dirty="0"/>
          </a:p>
          <a:p>
            <a:r>
              <a:rPr lang="en-GB" dirty="0"/>
              <a:t>But you can burn once and that</a:t>
            </a:r>
            <a:r>
              <a:rPr lang="mr-IN" dirty="0"/>
              <a:t>’</a:t>
            </a:r>
            <a:r>
              <a:rPr lang="en-GB" dirty="0"/>
              <a:t>s it</a:t>
            </a:r>
          </a:p>
          <a:p>
            <a:endParaRPr lang="en-GB" dirty="0"/>
          </a:p>
          <a:p>
            <a:r>
              <a:rPr lang="en-GB" dirty="0"/>
              <a:t>A rewritable CD has another special surface on top of the shiny layer. </a:t>
            </a:r>
          </a:p>
          <a:p>
            <a:r>
              <a:rPr lang="en-GB" dirty="0"/>
              <a:t>It</a:t>
            </a:r>
            <a:r>
              <a:rPr lang="mr-IN" dirty="0"/>
              <a:t>’</a:t>
            </a:r>
            <a:r>
              <a:rPr lang="en-GB" dirty="0"/>
              <a:t>s a special dye </a:t>
            </a:r>
          </a:p>
          <a:p>
            <a:endParaRPr lang="en-GB" dirty="0"/>
          </a:p>
          <a:p>
            <a:r>
              <a:rPr lang="en-GB" dirty="0"/>
              <a:t>The laser shines on this dye and then it makes this dye transparent. Then it can show the shiny surface underneath. </a:t>
            </a:r>
          </a:p>
          <a:p>
            <a:endParaRPr lang="en-GB" dirty="0"/>
          </a:p>
          <a:p>
            <a:r>
              <a:rPr lang="en-GB" dirty="0"/>
              <a:t>To make the surface cloudy again the laser shines again but at a different temperature to make the dye cloudy</a:t>
            </a:r>
          </a:p>
        </p:txBody>
      </p:sp>
    </p:spTree>
    <p:extLst>
      <p:ext uri="{BB962C8B-B14F-4D97-AF65-F5344CB8AC3E}">
        <p14:creationId xmlns:p14="http://schemas.microsoft.com/office/powerpoint/2010/main" val="3769429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1F29-79A0-E74A-920E-72D743E4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Today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DF7BA-3121-184D-B76E-36B015646FC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7030A0"/>
          </a:solidFill>
        </p:spPr>
        <p:txBody>
          <a:bodyPr numCol="2"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>
                <a:solidFill>
                  <a:srgbClr val="7030A0"/>
                </a:solidFill>
              </a:rPr>
              <a:t>Understand what is meant by primary storage • Primary storage is directly accessed by the CPU • Including the role of: </a:t>
            </a:r>
            <a:endParaRPr lang="en-US" sz="1500" dirty="0">
              <a:solidFill>
                <a:srgbClr val="7030A0"/>
              </a:solidFill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–  random access memory (RAM)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–  read only memory (ROM)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- Including why a computer needs both RAM and ROM, and the difference between them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Understand what is meant by secondary storage • Secondary storage is not directly accessed by the CPU and is necessary for more permanent  storage of data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Describe the operation of magnetic, optical and • Magnetic storage uses platters which are divided solid-state (flash memory) storage and give into tracks and sectors. Data is read and written examples of each using electromagnets 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what is meant by virtual memory, how it is created and used and why it is necessary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what is meant by cloud storage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the advantages and disadvantages of storing data on the cloud in comparison to storing it locally </a:t>
            </a:r>
            <a:endParaRPr lang="en-US" dirty="0">
              <a:effectLst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Optical storage uses lasers to create and read pits and lands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Solid-state (flash memory) uses NAND or NOR technology. Transistors are used as control gates and floating gates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Pages of data are transferred between RAM and virtual memory when needed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Cloud storage can be accessed remotely in comparison to storing data locally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Physical servers and storage are needed to store data in cloud storage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/>
            <a:r>
              <a:rPr lang="en-US" dirty="0"/>
              <a:t>Understand: What is virtual memory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Able: Describe different paging methods 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Answer:  What are the disadvantages of cloud storage?</a:t>
            </a:r>
          </a:p>
          <a:p>
            <a:pPr marL="0" indent="0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06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0E70-E5E8-F043-A03E-4EA0714C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Other types of memory  /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79318-FEA9-304E-A71F-93BB36EA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Virtual Memory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Cloud </a:t>
            </a:r>
          </a:p>
          <a:p>
            <a:pPr marL="0" indent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274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3C3C-7289-F143-838F-659F4684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Virtual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A6D9-14A5-5145-AC8F-17C17E7E3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faster, your Hard Drive or your RAM??</a:t>
            </a:r>
          </a:p>
          <a:p>
            <a:r>
              <a:rPr lang="en-US" dirty="0"/>
              <a:t>RAM, RAM is faster, but RAM is volatile </a:t>
            </a:r>
          </a:p>
          <a:p>
            <a:endParaRPr lang="en-US" dirty="0"/>
          </a:p>
          <a:p>
            <a:r>
              <a:rPr lang="en-US" dirty="0"/>
              <a:t>So we store all our programs and files in our hard drive, even though its slow, it keeps the data (non-volatile) </a:t>
            </a:r>
          </a:p>
          <a:p>
            <a:endParaRPr lang="en-US" dirty="0"/>
          </a:p>
          <a:p>
            <a:r>
              <a:rPr lang="en-US" dirty="0"/>
              <a:t>But when we want to use a program, like Photoshop, or Word, or Firefox… anything…</a:t>
            </a:r>
          </a:p>
          <a:p>
            <a:endParaRPr lang="en-US" dirty="0"/>
          </a:p>
          <a:p>
            <a:r>
              <a:rPr lang="en-US" dirty="0"/>
              <a:t>The OS takes the instruction and loads the program from your hard drive and puts it in your RAM. </a:t>
            </a:r>
          </a:p>
          <a:p>
            <a:r>
              <a:rPr lang="en-US" dirty="0"/>
              <a:t>Why? </a:t>
            </a:r>
          </a:p>
          <a:p>
            <a:r>
              <a:rPr lang="en-US" dirty="0"/>
              <a:t>Because it knows you are probably going to want to access that program often and therefore RAM is quicker to communicate with</a:t>
            </a:r>
          </a:p>
        </p:txBody>
      </p:sp>
    </p:spTree>
    <p:extLst>
      <p:ext uri="{BB962C8B-B14F-4D97-AF65-F5344CB8AC3E}">
        <p14:creationId xmlns:p14="http://schemas.microsoft.com/office/powerpoint/2010/main" val="3599448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78680-2E81-7B4F-B25E-ABCC8EDB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Memory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E62C2-F614-F84F-B393-4039D937D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Wait…Mr.. Amar, I have a game and its 100GB and I have 4GB of RAM, my game runs fine, how can 100GB fit into 4GB? Stupid. </a:t>
            </a:r>
          </a:p>
          <a:p>
            <a:endParaRPr lang="en-US" dirty="0"/>
          </a:p>
          <a:p>
            <a:r>
              <a:rPr lang="en-US" dirty="0"/>
              <a:t>You are wrong and right. </a:t>
            </a:r>
          </a:p>
          <a:p>
            <a:endParaRPr lang="en-US" dirty="0"/>
          </a:p>
          <a:p>
            <a:r>
              <a:rPr lang="en-US" dirty="0"/>
              <a:t>There have been different ways that the Memory Manager in the OS uses RAM to store data. 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Single Contiguous </a:t>
            </a:r>
          </a:p>
          <a:p>
            <a:pPr marL="514350" indent="-514350">
              <a:buAutoNum type="arabicPeriod"/>
            </a:pPr>
            <a:r>
              <a:rPr lang="en-US" dirty="0"/>
              <a:t>Fixed Partitions</a:t>
            </a:r>
          </a:p>
          <a:p>
            <a:pPr marL="514350" indent="-514350">
              <a:buAutoNum type="arabicPeriod"/>
            </a:pPr>
            <a:r>
              <a:rPr lang="en-US" dirty="0"/>
              <a:t>Dynamic Partitions</a:t>
            </a:r>
          </a:p>
        </p:txBody>
      </p:sp>
    </p:spTree>
    <p:extLst>
      <p:ext uri="{BB962C8B-B14F-4D97-AF65-F5344CB8AC3E}">
        <p14:creationId xmlns:p14="http://schemas.microsoft.com/office/powerpoint/2010/main" val="3974361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93B3-19A4-D346-B353-FD8251CE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Management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45C1-BB0C-1149-84D7-9A9EDB04F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contiguous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Only one thing can be in RAM at any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there is not enough space in RAM then it cannot run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Real stupid way</a:t>
            </a:r>
          </a:p>
          <a:p>
            <a:pPr marL="457200" indent="-457200">
              <a:buFontTx/>
              <a:buChar char="-"/>
            </a:pPr>
            <a:r>
              <a:rPr lang="en-US" dirty="0"/>
              <a:t>Slow</a:t>
            </a:r>
          </a:p>
          <a:p>
            <a:pPr marL="457200" indent="-457200">
              <a:buFontTx/>
              <a:buChar char="-"/>
            </a:pPr>
            <a:r>
              <a:rPr lang="en-US" dirty="0"/>
              <a:t>Might not be able to run everything you need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6BBCF-C099-694C-930F-9F3F967557C1}"/>
              </a:ext>
            </a:extLst>
          </p:cNvPr>
          <p:cNvSpPr/>
          <p:nvPr/>
        </p:nvSpPr>
        <p:spPr>
          <a:xfrm>
            <a:off x="561474" y="4251158"/>
            <a:ext cx="1331494" cy="2470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latin typeface="Impact" panose="020B0806030902050204" pitchFamily="34" charset="0"/>
              </a:rPr>
              <a:t>RAM</a:t>
            </a:r>
            <a:endParaRPr lang="en-US" dirty="0">
              <a:ln>
                <a:solidFill>
                  <a:sysClr val="windowText" lastClr="000000"/>
                </a:solidFill>
              </a:ln>
              <a:latin typeface="Impact" panose="020B080603090205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B69C9-899C-7A43-AF55-50F8866F22E1}"/>
              </a:ext>
            </a:extLst>
          </p:cNvPr>
          <p:cNvSpPr/>
          <p:nvPr/>
        </p:nvSpPr>
        <p:spPr>
          <a:xfrm>
            <a:off x="561474" y="4732422"/>
            <a:ext cx="1331494" cy="1219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latin typeface="Impact" panose="020B0806030902050204" pitchFamily="34" charset="0"/>
              </a:rPr>
              <a:t>PROGRAM</a:t>
            </a:r>
            <a:endParaRPr lang="en-US" sz="1600" dirty="0">
              <a:ln>
                <a:solidFill>
                  <a:sysClr val="windowText" lastClr="000000"/>
                </a:solidFill>
              </a:ln>
              <a:latin typeface="Impact" panose="020B080603090205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5E619F-2E1E-4B4F-B065-654D0177223C}"/>
              </a:ext>
            </a:extLst>
          </p:cNvPr>
          <p:cNvSpPr/>
          <p:nvPr/>
        </p:nvSpPr>
        <p:spPr>
          <a:xfrm>
            <a:off x="4804610" y="4251158"/>
            <a:ext cx="1331494" cy="24704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latin typeface="Impact" panose="020B0806030902050204" pitchFamily="34" charset="0"/>
              </a:rPr>
              <a:t>RAM</a:t>
            </a:r>
            <a:endParaRPr lang="en-US" dirty="0">
              <a:ln>
                <a:solidFill>
                  <a:sysClr val="windowText" lastClr="000000"/>
                </a:solidFill>
              </a:ln>
              <a:latin typeface="Impact" panose="020B080603090205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9974A2-F54B-4C41-8380-A08216480AD1}"/>
              </a:ext>
            </a:extLst>
          </p:cNvPr>
          <p:cNvSpPr/>
          <p:nvPr/>
        </p:nvSpPr>
        <p:spPr>
          <a:xfrm>
            <a:off x="6328610" y="4106779"/>
            <a:ext cx="1331494" cy="27512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ln>
                  <a:solidFill>
                    <a:sysClr val="windowText" lastClr="000000"/>
                  </a:solidFill>
                </a:ln>
                <a:latin typeface="Impact" panose="020B0806030902050204" pitchFamily="34" charset="0"/>
              </a:rPr>
              <a:t>PROGRAM</a:t>
            </a:r>
            <a:endParaRPr lang="en-US" sz="1600" dirty="0">
              <a:ln>
                <a:solidFill>
                  <a:sysClr val="windowText" lastClr="000000"/>
                </a:solidFill>
              </a:ln>
              <a:latin typeface="Impact" panose="020B080603090205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D02C95-9A47-7D47-9A5B-66B2EC351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68" y="4698330"/>
            <a:ext cx="1568116" cy="1568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5BAD22-1B32-E84B-916B-FB5AC3D5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04" y="4698330"/>
            <a:ext cx="1568116" cy="15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5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6222-B37C-7C4C-B64D-9BD9B0C0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Partitions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2774-C043-DF4A-9148-4D7E858DE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218" y="649176"/>
            <a:ext cx="10202782" cy="6208823"/>
          </a:xfrm>
        </p:spPr>
        <p:txBody>
          <a:bodyPr/>
          <a:lstStyle/>
          <a:p>
            <a:r>
              <a:rPr lang="en-US" dirty="0"/>
              <a:t>Because single contiguous is stupid, fixed partitions was made. </a:t>
            </a:r>
          </a:p>
          <a:p>
            <a:endParaRPr lang="en-US" dirty="0"/>
          </a:p>
          <a:p>
            <a:r>
              <a:rPr lang="en-US" dirty="0"/>
              <a:t>Your OS splits up your RAM into different parts. These parts are called partitions</a:t>
            </a:r>
          </a:p>
          <a:p>
            <a:r>
              <a:rPr lang="en-US" dirty="0"/>
              <a:t>If your program can fit in one of these partitions then great. </a:t>
            </a:r>
          </a:p>
          <a:p>
            <a:r>
              <a:rPr lang="en-US" dirty="0"/>
              <a:t>It means you have more than one program in RAM at the same time</a:t>
            </a:r>
          </a:p>
          <a:p>
            <a:endParaRPr lang="en-US" dirty="0"/>
          </a:p>
          <a:p>
            <a:r>
              <a:rPr lang="en-US" dirty="0"/>
              <a:t>If your program cannot fit, then too bad, it can’t run. </a:t>
            </a:r>
          </a:p>
          <a:p>
            <a:r>
              <a:rPr lang="en-US" dirty="0"/>
              <a:t>The size of each partition is fixed. If you need a bigger partition then you have to turn off your computer and reset the partition size in your OS. – Super annoying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DF3747-8982-8345-8C79-923CF02A6FAD}"/>
              </a:ext>
            </a:extLst>
          </p:cNvPr>
          <p:cNvSpPr/>
          <p:nvPr/>
        </p:nvSpPr>
        <p:spPr>
          <a:xfrm>
            <a:off x="264693" y="2165684"/>
            <a:ext cx="1724527" cy="4571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latin typeface="Impact" panose="020B0806030902050204" pitchFamily="34" charset="0"/>
              </a:rPr>
              <a:t>RAM</a:t>
            </a:r>
            <a:endParaRPr lang="en-US" dirty="0">
              <a:ln>
                <a:solidFill>
                  <a:sysClr val="windowText" lastClr="000000"/>
                </a:solidFill>
              </a:ln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33B3D-550F-C241-BB4F-8BF717F4115A}"/>
              </a:ext>
            </a:extLst>
          </p:cNvPr>
          <p:cNvSpPr/>
          <p:nvPr/>
        </p:nvSpPr>
        <p:spPr>
          <a:xfrm>
            <a:off x="264692" y="2823146"/>
            <a:ext cx="1724527" cy="93044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latin typeface="Impact" panose="020B0806030902050204" pitchFamily="34" charset="0"/>
              </a:rPr>
              <a:t>PARTITION 1</a:t>
            </a:r>
            <a:endParaRPr lang="en-US" dirty="0">
              <a:ln>
                <a:solidFill>
                  <a:sysClr val="windowText" lastClr="000000"/>
                </a:solidFill>
              </a:ln>
              <a:latin typeface="Impact" panose="020B080603090205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872F2E-5BBA-284D-9553-14D975107B51}"/>
              </a:ext>
            </a:extLst>
          </p:cNvPr>
          <p:cNvSpPr/>
          <p:nvPr/>
        </p:nvSpPr>
        <p:spPr>
          <a:xfrm>
            <a:off x="264691" y="3777784"/>
            <a:ext cx="1724527" cy="16765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latin typeface="Impact" panose="020B0806030902050204" pitchFamily="34" charset="0"/>
              </a:rPr>
              <a:t>PARTITION 2</a:t>
            </a:r>
            <a:endParaRPr lang="en-US" dirty="0">
              <a:ln>
                <a:solidFill>
                  <a:sysClr val="windowText" lastClr="000000"/>
                </a:solidFill>
              </a:ln>
              <a:latin typeface="Impact" panose="020B080603090205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3CCFBC-4C7B-604B-BDA3-3EA63A7D2094}"/>
              </a:ext>
            </a:extLst>
          </p:cNvPr>
          <p:cNvSpPr/>
          <p:nvPr/>
        </p:nvSpPr>
        <p:spPr>
          <a:xfrm>
            <a:off x="264691" y="5486268"/>
            <a:ext cx="1724527" cy="4412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latin typeface="Impact" panose="020B0806030902050204" pitchFamily="34" charset="0"/>
              </a:rPr>
              <a:t>PARTITION 3</a:t>
            </a:r>
            <a:endParaRPr lang="en-US" dirty="0">
              <a:ln>
                <a:solidFill>
                  <a:sysClr val="windowText" lastClr="000000"/>
                </a:solidFill>
              </a:ln>
              <a:latin typeface="Impact" panose="020B080603090205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351900-4E24-C046-8D21-E41616920A4F}"/>
              </a:ext>
            </a:extLst>
          </p:cNvPr>
          <p:cNvSpPr/>
          <p:nvPr/>
        </p:nvSpPr>
        <p:spPr>
          <a:xfrm>
            <a:off x="264691" y="5959509"/>
            <a:ext cx="1724527" cy="6657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latin typeface="Impact" panose="020B0806030902050204" pitchFamily="34" charset="0"/>
              </a:rPr>
              <a:t>PARTITION 4</a:t>
            </a:r>
            <a:endParaRPr lang="en-US" dirty="0">
              <a:ln>
                <a:solidFill>
                  <a:sysClr val="windowText" lastClr="000000"/>
                </a:solidFill>
              </a:ln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9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E239-1FD8-2349-8B4D-30AB91BB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Partitions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EFB7-12AF-A84B-81A9-96A3FB6D8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if fixed partitions had fixed partitions, what do you think dynamic partition means?</a:t>
            </a:r>
          </a:p>
          <a:p>
            <a:r>
              <a:rPr lang="en-US" dirty="0"/>
              <a:t>The partitions can change size. They are dynamic.</a:t>
            </a:r>
          </a:p>
          <a:p>
            <a:r>
              <a:rPr lang="en-US" dirty="0"/>
              <a:t>Actually it’s a stupid term because there are no partitions. </a:t>
            </a:r>
          </a:p>
          <a:p>
            <a:endParaRPr lang="en-US" dirty="0"/>
          </a:p>
          <a:p>
            <a:r>
              <a:rPr lang="en-US" dirty="0"/>
              <a:t>Your RAM starts off as empty.</a:t>
            </a:r>
          </a:p>
          <a:p>
            <a:r>
              <a:rPr lang="en-US" dirty="0"/>
              <a:t>Your program says “I want 20mb” </a:t>
            </a:r>
          </a:p>
          <a:p>
            <a:r>
              <a:rPr lang="en-US" dirty="0"/>
              <a:t>If your RAM has 20mb free, then it goes in. </a:t>
            </a:r>
          </a:p>
          <a:p>
            <a:r>
              <a:rPr lang="en-US" dirty="0"/>
              <a:t>The next program says “I want 300mb” </a:t>
            </a:r>
          </a:p>
          <a:p>
            <a:r>
              <a:rPr lang="en-US" dirty="0"/>
              <a:t>If there’s space, then it goes it.</a:t>
            </a:r>
          </a:p>
          <a:p>
            <a:r>
              <a:rPr lang="en-US" dirty="0"/>
              <a:t>This continues until your RAM is full and then it refuses anything else. </a:t>
            </a:r>
          </a:p>
        </p:txBody>
      </p:sp>
    </p:spTree>
    <p:extLst>
      <p:ext uri="{BB962C8B-B14F-4D97-AF65-F5344CB8AC3E}">
        <p14:creationId xmlns:p14="http://schemas.microsoft.com/office/powerpoint/2010/main" val="44206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D819-F397-D445-89A2-71DD1341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Don’t trick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837C-2358-C14B-B0A7-4AB13CD9C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no, no, Mr. Amar, you are smart, speak well, handsome, charming, stylish, rich, strong and modest – but my question was not answered. </a:t>
            </a:r>
          </a:p>
          <a:p>
            <a:endParaRPr lang="en-US" dirty="0"/>
          </a:p>
          <a:p>
            <a:r>
              <a:rPr lang="en-US" dirty="0"/>
              <a:t>I have 100GB game, only 4GB of RAM, and no matter what I use, single contiguous, fixed partitions or dynamic partitions, I can still run out of RAM. </a:t>
            </a:r>
          </a:p>
          <a:p>
            <a:endParaRPr lang="en-US" dirty="0"/>
          </a:p>
          <a:p>
            <a:r>
              <a:rPr lang="en-US" dirty="0"/>
              <a:t>Yes. This is true…..</a:t>
            </a:r>
          </a:p>
          <a:p>
            <a:r>
              <a:rPr lang="en-US" dirty="0"/>
              <a:t>I am smart, speak well, handsome…….. </a:t>
            </a:r>
          </a:p>
          <a:p>
            <a:endParaRPr lang="en-US" dirty="0"/>
          </a:p>
          <a:p>
            <a:r>
              <a:rPr lang="en-US" dirty="0"/>
              <a:t>But for memory, if your OS has no more RAM then it uses Virtual Memory. </a:t>
            </a:r>
          </a:p>
          <a:p>
            <a:r>
              <a:rPr lang="en-US" dirty="0"/>
              <a:t>Virtual Memory = When your OS uses your hard drive as if it was RAM</a:t>
            </a:r>
          </a:p>
        </p:txBody>
      </p:sp>
    </p:spTree>
    <p:extLst>
      <p:ext uri="{BB962C8B-B14F-4D97-AF65-F5344CB8AC3E}">
        <p14:creationId xmlns:p14="http://schemas.microsoft.com/office/powerpoint/2010/main" val="108476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Primary / Secondary / Offline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Primary Memory / Primary Storage / Memory</a:t>
            </a:r>
            <a:br>
              <a:rPr lang="en-GB" dirty="0"/>
            </a:br>
            <a:r>
              <a:rPr lang="en-GB" dirty="0"/>
              <a:t>Kept inside in computer itself</a:t>
            </a:r>
          </a:p>
          <a:p>
            <a:r>
              <a:rPr lang="en-GB" dirty="0"/>
              <a:t>Super Super Super quick </a:t>
            </a:r>
          </a:p>
          <a:p>
            <a:r>
              <a:rPr lang="en-GB" dirty="0"/>
              <a:t>The CPU can access this memory directly</a:t>
            </a:r>
          </a:p>
          <a:p>
            <a:endParaRPr lang="en-GB" dirty="0"/>
          </a:p>
          <a:p>
            <a:r>
              <a:rPr lang="en-GB" dirty="0"/>
              <a:t>Secondary Memory / Secondary Storage</a:t>
            </a:r>
          </a:p>
          <a:p>
            <a:r>
              <a:rPr lang="en-GB" dirty="0"/>
              <a:t>Holds data until you delete it</a:t>
            </a:r>
          </a:p>
          <a:p>
            <a:r>
              <a:rPr lang="en-GB" dirty="0"/>
              <a:t>Slower than primary </a:t>
            </a:r>
          </a:p>
          <a:p>
            <a:r>
              <a:rPr lang="en-GB" dirty="0"/>
              <a:t>The CPU cannot access directly </a:t>
            </a:r>
          </a:p>
          <a:p>
            <a:r>
              <a:rPr lang="en-GB" dirty="0"/>
              <a:t>Large amount of storage</a:t>
            </a:r>
          </a:p>
          <a:p>
            <a:endParaRPr lang="en-GB" dirty="0"/>
          </a:p>
          <a:p>
            <a:r>
              <a:rPr lang="en-GB" dirty="0"/>
              <a:t>Offline storage </a:t>
            </a:r>
          </a:p>
          <a:p>
            <a:r>
              <a:rPr lang="en-GB" dirty="0"/>
              <a:t>NOTHING to do with the internet </a:t>
            </a:r>
          </a:p>
          <a:p>
            <a:r>
              <a:rPr lang="en-GB" dirty="0"/>
              <a:t>Means storage you can remove from a computer</a:t>
            </a:r>
          </a:p>
          <a:p>
            <a:r>
              <a:rPr lang="en-GB" dirty="0"/>
              <a:t>USB flash drive</a:t>
            </a:r>
          </a:p>
          <a:p>
            <a:r>
              <a:rPr lang="en-GB" dirty="0"/>
              <a:t>CD/DVD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096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F90D-EBF8-1244-AAA4-264B5F11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Questions (8 min video)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2DAC-9A4F-3A46-BC3F-2A6984DD7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 single contiguous hold multiple jobs?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does fixed partitions use a table?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What’s the name of this table?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ways do fixed and dynamic partition methods use to allocate jobs?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First Fit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Best Fit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deallocation?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pages?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page frames?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paged memory allocation, do the pages have to be next to each other?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names of the three tables in paged memory allocation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What’s demand paging?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status show in demand paging?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Name two replacement policies for demand paging?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Name another two polices for demand paging?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segmented memory allocation?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it still use a page map table?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49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4359-F83B-1640-A901-4B80B718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93BA-2D38-8045-B49D-6B237EF89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emory Management">
            <a:hlinkClick r:id="" action="ppaction://media"/>
            <a:extLst>
              <a:ext uri="{FF2B5EF4-FFF2-40B4-BE49-F238E27FC236}">
                <a16:creationId xmlns:a16="http://schemas.microsoft.com/office/drawing/2014/main" id="{483AE382-FFDD-F140-ADF4-4906303F4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F90D-EBF8-1244-AAA4-264B5F11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Questions (8 min video)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2DAC-9A4F-3A46-BC3F-2A6984DD7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 single contiguous hold multiple jobs?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does fixed partitions use a table?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What’s the name of this table?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ways do fixed and dynamic partition methods use to allocate jobs?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First Fit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Best Fit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deallocation?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pages?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page frames?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paged memory allocation, do the pages have to be next to each other?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names of the three tables in paged memory allocation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What’s demand paging?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status show in demand paging?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Name two replacement policies for demand paging?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Name another two polices for demand paging?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segmented memory allocation?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it still use a page map table?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5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Disk Trashing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One thing the video did not talk about was ‘disk trashing’</a:t>
            </a:r>
          </a:p>
          <a:p>
            <a:endParaRPr lang="en-GB" dirty="0"/>
          </a:p>
          <a:p>
            <a:r>
              <a:rPr lang="en-GB" dirty="0"/>
              <a:t>Say you got a page in RAM and a page on your virtual memory (hard drive) </a:t>
            </a:r>
          </a:p>
          <a:p>
            <a:endParaRPr lang="en-GB" dirty="0"/>
          </a:p>
          <a:p>
            <a:r>
              <a:rPr lang="en-GB" dirty="0"/>
              <a:t>Your page in RAM needs to access the page on your hard drive. It does this. </a:t>
            </a:r>
          </a:p>
          <a:p>
            <a:r>
              <a:rPr lang="en-GB" dirty="0"/>
              <a:t>But now you page in hard drive needs to load something from RAM</a:t>
            </a:r>
          </a:p>
          <a:p>
            <a:r>
              <a:rPr lang="en-GB" dirty="0"/>
              <a:t>And now RAM needs something from hard drive again </a:t>
            </a:r>
          </a:p>
          <a:p>
            <a:r>
              <a:rPr lang="en-GB" dirty="0"/>
              <a:t>And now hard drive needs to load from RAM again</a:t>
            </a:r>
          </a:p>
          <a:p>
            <a:endParaRPr lang="en-GB" dirty="0"/>
          </a:p>
          <a:p>
            <a:r>
              <a:rPr lang="en-GB" dirty="0"/>
              <a:t>And now you are stuck loading and unloading pages. </a:t>
            </a:r>
          </a:p>
          <a:p>
            <a:r>
              <a:rPr lang="en-GB" dirty="0"/>
              <a:t>This is disk trashing </a:t>
            </a:r>
          </a:p>
          <a:p>
            <a:endParaRPr lang="en-GB" dirty="0"/>
          </a:p>
          <a:p>
            <a:r>
              <a:rPr lang="en-GB" dirty="0"/>
              <a:t>It doesn’t happen so often but its in your course book so we should mention it</a:t>
            </a:r>
          </a:p>
        </p:txBody>
      </p:sp>
    </p:spTree>
    <p:extLst>
      <p:ext uri="{BB962C8B-B14F-4D97-AF65-F5344CB8AC3E}">
        <p14:creationId xmlns:p14="http://schemas.microsoft.com/office/powerpoint/2010/main" val="1383401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BCA6-2E4E-3345-AF06-B8712E50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C15D7-9787-3B47-B697-218ED4DB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is where you store your data online. </a:t>
            </a:r>
          </a:p>
          <a:p>
            <a:endParaRPr lang="en-GB" dirty="0"/>
          </a:p>
          <a:p>
            <a:r>
              <a:rPr lang="en-GB" dirty="0"/>
              <a:t>But saying online is a little stupid. </a:t>
            </a:r>
          </a:p>
          <a:p>
            <a:endParaRPr lang="en-GB" dirty="0"/>
          </a:p>
          <a:p>
            <a:r>
              <a:rPr lang="en-GB" dirty="0"/>
              <a:t>What you are actually doing is storing your data on a server, its just that the sever is not yours, it belongs to Google (Google Drive), Microsoft (OneDrive), Baidu (Baidu Pan) </a:t>
            </a:r>
          </a:p>
          <a:p>
            <a:endParaRPr lang="en-GB" dirty="0"/>
          </a:p>
          <a:p>
            <a:r>
              <a:rPr lang="en-GB" dirty="0"/>
              <a:t>+ Can access data from any device as long as you have internet</a:t>
            </a:r>
          </a:p>
          <a:p>
            <a:r>
              <a:rPr lang="en-GB" dirty="0"/>
              <a:t>+ Offline (so you don’t have to worry about keeping it safe)</a:t>
            </a:r>
          </a:p>
          <a:p>
            <a:pPr marL="457200" indent="-457200">
              <a:buFontTx/>
              <a:buChar char="-"/>
            </a:pPr>
            <a:r>
              <a:rPr lang="en-GB" dirty="0"/>
              <a:t>Slower than local storage </a:t>
            </a:r>
          </a:p>
          <a:p>
            <a:pPr marL="457200" indent="-457200">
              <a:buFontTx/>
              <a:buChar char="-"/>
            </a:pPr>
            <a:r>
              <a:rPr lang="en-GB" dirty="0"/>
              <a:t>You have to trust Google, Microsoft, Baidu……</a:t>
            </a:r>
          </a:p>
          <a:p>
            <a:pPr marL="457200" indent="-457200">
              <a:buFontTx/>
              <a:buChar char="-"/>
            </a:pPr>
            <a:r>
              <a:rPr lang="en-GB" dirty="0"/>
              <a:t>Usually pay each month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22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9F2FC2-5F7B-ED59-74A8-73B76B984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928456"/>
            <a:ext cx="6096000" cy="5001087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36C997-AB14-842F-52CE-99CFD130FA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503281"/>
            <a:ext cx="6096000" cy="1851437"/>
          </a:xfrm>
        </p:spPr>
      </p:pic>
    </p:spTree>
    <p:extLst>
      <p:ext uri="{BB962C8B-B14F-4D97-AF65-F5344CB8AC3E}">
        <p14:creationId xmlns:p14="http://schemas.microsoft.com/office/powerpoint/2010/main" val="3280505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C4C029A-5597-567F-0610-B09E12D385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7781" y="0"/>
            <a:ext cx="5260438" cy="6858000"/>
          </a:xfrm>
        </p:spPr>
      </p:pic>
      <p:pic>
        <p:nvPicPr>
          <p:cNvPr id="7" name="Content Placeholder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91DA40F-3E65-270F-9EB0-3CF583B0B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993564"/>
            <a:ext cx="6096000" cy="4870871"/>
          </a:xfrm>
        </p:spPr>
      </p:pic>
    </p:spTree>
    <p:extLst>
      <p:ext uri="{BB962C8B-B14F-4D97-AF65-F5344CB8AC3E}">
        <p14:creationId xmlns:p14="http://schemas.microsoft.com/office/powerpoint/2010/main" val="116244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B4EAE85-1151-ACD8-D77F-73451620B1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417113"/>
            <a:ext cx="6096000" cy="2023773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8762AC-5739-E458-9CC2-8C725C1B0D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201970"/>
            <a:ext cx="6096000" cy="454060"/>
          </a:xfrm>
        </p:spPr>
      </p:pic>
    </p:spTree>
    <p:extLst>
      <p:ext uri="{BB962C8B-B14F-4D97-AF65-F5344CB8AC3E}">
        <p14:creationId xmlns:p14="http://schemas.microsoft.com/office/powerpoint/2010/main" val="2654402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475E5C0-ABA5-98BB-F2D1-CBE3F7BEA0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63079"/>
            <a:ext cx="6096000" cy="6731841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CF6454-F4D2-ADA0-D289-C1A4A4F42E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148191"/>
            <a:ext cx="6096000" cy="2561617"/>
          </a:xfrm>
        </p:spPr>
      </p:pic>
    </p:spTree>
    <p:extLst>
      <p:ext uri="{BB962C8B-B14F-4D97-AF65-F5344CB8AC3E}">
        <p14:creationId xmlns:p14="http://schemas.microsoft.com/office/powerpoint/2010/main" val="1615458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9FB928F-3607-A280-4454-850F542D9F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431324"/>
            <a:ext cx="6096000" cy="3995351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7A63A4-3B6C-28AC-10A3-1D6054D048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909733"/>
            <a:ext cx="6096000" cy="3038534"/>
          </a:xfrm>
        </p:spPr>
      </p:pic>
    </p:spTree>
    <p:extLst>
      <p:ext uri="{BB962C8B-B14F-4D97-AF65-F5344CB8AC3E}">
        <p14:creationId xmlns:p14="http://schemas.microsoft.com/office/powerpoint/2010/main" val="130966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Primary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Kept inside in computer itself</a:t>
            </a:r>
          </a:p>
          <a:p>
            <a:r>
              <a:rPr lang="en-GB" dirty="0"/>
              <a:t>Super Super Super quick </a:t>
            </a:r>
          </a:p>
          <a:p>
            <a:r>
              <a:rPr lang="en-GB" dirty="0"/>
              <a:t>The CPU can access this memory directly</a:t>
            </a:r>
          </a:p>
          <a:p>
            <a:endParaRPr lang="en-GB" dirty="0"/>
          </a:p>
          <a:p>
            <a:r>
              <a:rPr lang="en-GB" dirty="0"/>
              <a:t>Two types of primary memory</a:t>
            </a:r>
          </a:p>
          <a:p>
            <a:endParaRPr lang="en-GB" dirty="0"/>
          </a:p>
          <a:p>
            <a:r>
              <a:rPr lang="en-GB" dirty="0"/>
              <a:t>RAM </a:t>
            </a:r>
          </a:p>
          <a:p>
            <a:r>
              <a:rPr lang="en-GB" dirty="0"/>
              <a:t>Random Access Memory</a:t>
            </a:r>
          </a:p>
          <a:p>
            <a:endParaRPr lang="en-GB" dirty="0"/>
          </a:p>
          <a:p>
            <a:r>
              <a:rPr lang="en-GB" dirty="0"/>
              <a:t>ROM</a:t>
            </a:r>
          </a:p>
          <a:p>
            <a:r>
              <a:rPr lang="en-GB" dirty="0"/>
              <a:t>Read Only Memory </a:t>
            </a:r>
          </a:p>
        </p:txBody>
      </p:sp>
    </p:spTree>
    <p:extLst>
      <p:ext uri="{BB962C8B-B14F-4D97-AF65-F5344CB8AC3E}">
        <p14:creationId xmlns:p14="http://schemas.microsoft.com/office/powerpoint/2010/main" val="1674086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C3E500C-C774-BC06-F1F0-7DFDC3C09E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761613"/>
            <a:ext cx="6096000" cy="3334774"/>
          </a:xfrm>
        </p:spPr>
      </p:pic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B189DA-E389-A9A2-A6DA-FDFA38291A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24988"/>
            <a:ext cx="6096000" cy="3608024"/>
          </a:xfrm>
        </p:spPr>
      </p:pic>
    </p:spTree>
    <p:extLst>
      <p:ext uri="{BB962C8B-B14F-4D97-AF65-F5344CB8AC3E}">
        <p14:creationId xmlns:p14="http://schemas.microsoft.com/office/powerpoint/2010/main" val="1386442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17F4B10F-29CC-4AD9-49D1-6471B25E99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805782"/>
            <a:ext cx="6096000" cy="5246435"/>
          </a:xfrm>
        </p:spPr>
      </p:pic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B34EB0-A68D-5EB0-A00B-E847F20FAA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53504"/>
            <a:ext cx="6096000" cy="2350991"/>
          </a:xfrm>
        </p:spPr>
      </p:pic>
    </p:spTree>
    <p:extLst>
      <p:ext uri="{BB962C8B-B14F-4D97-AF65-F5344CB8AC3E}">
        <p14:creationId xmlns:p14="http://schemas.microsoft.com/office/powerpoint/2010/main" val="3944295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ED049EE-040E-C8CF-EACA-D410FA454B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8111" y="0"/>
            <a:ext cx="5559777" cy="6858000"/>
          </a:xfrm>
        </p:spPr>
      </p:pic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0902B7-7029-DA60-EEAF-B10FBFB237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515934"/>
            <a:ext cx="6096000" cy="3826132"/>
          </a:xfrm>
        </p:spPr>
      </p:pic>
    </p:spTree>
    <p:extLst>
      <p:ext uri="{BB962C8B-B14F-4D97-AF65-F5344CB8AC3E}">
        <p14:creationId xmlns:p14="http://schemas.microsoft.com/office/powerpoint/2010/main" val="51914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Random Access Memory </a:t>
            </a:r>
          </a:p>
          <a:p>
            <a:endParaRPr lang="en-GB" dirty="0"/>
          </a:p>
          <a:p>
            <a:r>
              <a:rPr lang="en-GB" dirty="0"/>
              <a:t>Stores data that to be processed by programs </a:t>
            </a:r>
          </a:p>
          <a:p>
            <a:endParaRPr lang="en-GB" dirty="0"/>
          </a:p>
          <a:p>
            <a:r>
              <a:rPr lang="en-GB" dirty="0"/>
              <a:t>Volatile </a:t>
            </a:r>
          </a:p>
          <a:p>
            <a:r>
              <a:rPr lang="en-GB" dirty="0"/>
              <a:t>Power off = data gone </a:t>
            </a:r>
          </a:p>
          <a:p>
            <a:endParaRPr lang="en-GB" dirty="0"/>
          </a:p>
          <a:p>
            <a:r>
              <a:rPr lang="en-GB" dirty="0"/>
              <a:t>Used in GENERAL PURPOSE COMPUTERS = normal computer</a:t>
            </a:r>
          </a:p>
          <a:p>
            <a:r>
              <a:rPr lang="en-GB" dirty="0"/>
              <a:t>Also used in EMBEDDED COMPUTERS = calculator, digital watch, Air conditioner</a:t>
            </a:r>
          </a:p>
          <a:p>
            <a:endParaRPr lang="en-GB" dirty="0"/>
          </a:p>
          <a:p>
            <a:r>
              <a:rPr lang="en-GB" dirty="0"/>
              <a:t>General purpose may have lots of RAM because you need it to store lots of different data. </a:t>
            </a:r>
          </a:p>
          <a:p>
            <a:endParaRPr lang="en-GB" dirty="0"/>
          </a:p>
          <a:p>
            <a:r>
              <a:rPr lang="en-GB" dirty="0"/>
              <a:t>Embedded computers only need a few KB of RAM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61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DRAM and SRAM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There are two types of RAM. </a:t>
            </a:r>
          </a:p>
          <a:p>
            <a:endParaRPr lang="en-GB" dirty="0"/>
          </a:p>
          <a:p>
            <a:r>
              <a:rPr lang="en-GB" dirty="0"/>
              <a:t>DRAM and SRAM </a:t>
            </a:r>
          </a:p>
          <a:p>
            <a:endParaRPr lang="en-GB" dirty="0"/>
          </a:p>
          <a:p>
            <a:r>
              <a:rPr lang="en-GB" dirty="0"/>
              <a:t>DRAM = Dynamic Random Access Memory </a:t>
            </a:r>
          </a:p>
          <a:p>
            <a:r>
              <a:rPr lang="en-GB" dirty="0"/>
              <a:t>SRAM = Static Random Access Memory </a:t>
            </a:r>
          </a:p>
          <a:p>
            <a:endParaRPr lang="en-GB" dirty="0"/>
          </a:p>
          <a:p>
            <a:r>
              <a:rPr lang="en-GB" dirty="0"/>
              <a:t>Both DRAM and SRAM are volatile. Which means when the power goes off everything is gone. </a:t>
            </a:r>
          </a:p>
          <a:p>
            <a:r>
              <a:rPr lang="en-GB" dirty="0"/>
              <a:t>But SRAM keeps your data until you overwrite it. </a:t>
            </a:r>
          </a:p>
          <a:p>
            <a:r>
              <a:rPr lang="en-GB" dirty="0"/>
              <a:t>DRAM forgets your data unless you continue to send it a signal.</a:t>
            </a:r>
          </a:p>
          <a:p>
            <a:endParaRPr lang="en-GB" dirty="0"/>
          </a:p>
          <a:p>
            <a:r>
              <a:rPr lang="en-GB" dirty="0"/>
              <a:t>SRAM is much faster than DRAM and is used for a CPU’s cache memory (Cache memory is around 1MB </a:t>
            </a:r>
            <a:r>
              <a:rPr lang="mr-IN" dirty="0"/>
              <a:t>–</a:t>
            </a:r>
            <a:r>
              <a:rPr lang="en-GB" dirty="0"/>
              <a:t> 2MB and is located next to the CPU for super super quick access.</a:t>
            </a:r>
          </a:p>
          <a:p>
            <a:endParaRPr lang="en-GB" dirty="0"/>
          </a:p>
          <a:p>
            <a:r>
              <a:rPr lang="en-GB" dirty="0"/>
              <a:t>DRAM is a few GB and is what I’ve been showing you. </a:t>
            </a:r>
          </a:p>
          <a:p>
            <a:r>
              <a:rPr lang="en-GB" dirty="0"/>
              <a:t>When people say RAM, they usually mean DRAM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14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Read Only Memory </a:t>
            </a:r>
          </a:p>
          <a:p>
            <a:endParaRPr lang="en-GB" dirty="0"/>
          </a:p>
          <a:p>
            <a:r>
              <a:rPr lang="en-GB" dirty="0"/>
              <a:t>You can only Read from this memory </a:t>
            </a:r>
          </a:p>
          <a:p>
            <a:endParaRPr lang="en-GB" dirty="0"/>
          </a:p>
          <a:p>
            <a:r>
              <a:rPr lang="en-GB" dirty="0"/>
              <a:t>Non-volatile </a:t>
            </a:r>
          </a:p>
          <a:p>
            <a:r>
              <a:rPr lang="en-GB" dirty="0"/>
              <a:t>Stays forever </a:t>
            </a:r>
          </a:p>
          <a:p>
            <a:endParaRPr lang="en-GB" dirty="0"/>
          </a:p>
          <a:p>
            <a:r>
              <a:rPr lang="en-GB" dirty="0"/>
              <a:t>Tiny amount of memory </a:t>
            </a:r>
          </a:p>
          <a:p>
            <a:endParaRPr lang="en-GB" dirty="0"/>
          </a:p>
          <a:p>
            <a:r>
              <a:rPr lang="en-GB" dirty="0"/>
              <a:t>General purpose computer = hold the Bootstrap / BIOS </a:t>
            </a:r>
          </a:p>
          <a:p>
            <a:r>
              <a:rPr lang="en-GB" dirty="0"/>
              <a:t>Embedded computer = holds the firmware </a:t>
            </a:r>
          </a:p>
          <a:p>
            <a:endParaRPr lang="en-GB" dirty="0"/>
          </a:p>
          <a:p>
            <a:r>
              <a:rPr lang="en-GB" dirty="0"/>
              <a:t>EPROM = Erasable Programmable Read Only Memory</a:t>
            </a:r>
          </a:p>
          <a:p>
            <a:r>
              <a:rPr lang="en-GB" dirty="0"/>
              <a:t>ROM that can be erased and written to, for when you want to upgrade firmware / FLASH your firmware</a:t>
            </a:r>
          </a:p>
        </p:txBody>
      </p:sp>
    </p:spTree>
    <p:extLst>
      <p:ext uri="{BB962C8B-B14F-4D97-AF65-F5344CB8AC3E}">
        <p14:creationId xmlns:p14="http://schemas.microsoft.com/office/powerpoint/2010/main" val="250304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0612"/>
            <a:ext cx="5871411" cy="599738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RAM </a:t>
            </a:r>
          </a:p>
          <a:p>
            <a:r>
              <a:rPr lang="en-GB" dirty="0"/>
              <a:t>Random Access Memory </a:t>
            </a:r>
          </a:p>
          <a:p>
            <a:r>
              <a:rPr lang="en-GB" dirty="0"/>
              <a:t>Volatile </a:t>
            </a:r>
          </a:p>
          <a:p>
            <a:endParaRPr lang="en-GB" dirty="0"/>
          </a:p>
          <a:p>
            <a:r>
              <a:rPr lang="en-GB" dirty="0"/>
              <a:t>ROM</a:t>
            </a:r>
          </a:p>
          <a:p>
            <a:r>
              <a:rPr lang="en-GB" dirty="0"/>
              <a:t>Read Only Memory </a:t>
            </a:r>
          </a:p>
          <a:p>
            <a:r>
              <a:rPr lang="en-GB" dirty="0"/>
              <a:t>Non-Volatile </a:t>
            </a:r>
          </a:p>
          <a:p>
            <a:endParaRPr lang="en-GB" dirty="0"/>
          </a:p>
          <a:p>
            <a:r>
              <a:rPr lang="en-GB" dirty="0"/>
              <a:t>General Purpose Computer</a:t>
            </a:r>
          </a:p>
          <a:p>
            <a:r>
              <a:rPr lang="en-GB" dirty="0"/>
              <a:t>Normal Computer / Laptop </a:t>
            </a:r>
          </a:p>
          <a:p>
            <a:r>
              <a:rPr lang="en-GB" dirty="0"/>
              <a:t>Can do many tasks </a:t>
            </a:r>
          </a:p>
          <a:p>
            <a:endParaRPr lang="en-GB" dirty="0"/>
          </a:p>
          <a:p>
            <a:r>
              <a:rPr lang="en-GB" dirty="0"/>
              <a:t>Embedded Computer</a:t>
            </a:r>
          </a:p>
          <a:p>
            <a:r>
              <a:rPr lang="en-GB" dirty="0"/>
              <a:t>Calculator / Air conditioner </a:t>
            </a:r>
          </a:p>
          <a:p>
            <a:r>
              <a:rPr lang="en-GB" dirty="0"/>
              <a:t>Can only do one thing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71411" y="860611"/>
            <a:ext cx="6320589" cy="59973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Firmware</a:t>
            </a:r>
          </a:p>
          <a:p>
            <a:r>
              <a:rPr lang="en-GB" dirty="0">
                <a:solidFill>
                  <a:schemeClr val="bg1"/>
                </a:solidFill>
              </a:rPr>
              <a:t>ROM that holds program on embedded computer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Bootstrap </a:t>
            </a:r>
          </a:p>
          <a:p>
            <a:r>
              <a:rPr lang="en-GB" dirty="0">
                <a:solidFill>
                  <a:schemeClr val="bg1"/>
                </a:solidFill>
              </a:rPr>
              <a:t>Rom that holds program on general purpose computer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EPROM</a:t>
            </a:r>
          </a:p>
          <a:p>
            <a:r>
              <a:rPr lang="en-GB" dirty="0">
                <a:solidFill>
                  <a:schemeClr val="bg1"/>
                </a:solidFill>
              </a:rPr>
              <a:t>Erasable Programmable Read Only Memory</a:t>
            </a:r>
          </a:p>
          <a:p>
            <a:r>
              <a:rPr lang="en-GB" dirty="0">
                <a:solidFill>
                  <a:schemeClr val="bg1"/>
                </a:solidFill>
              </a:rPr>
              <a:t>ROM that can be erased and re-written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Flashing </a:t>
            </a:r>
          </a:p>
          <a:p>
            <a:r>
              <a:rPr lang="en-GB" dirty="0">
                <a:solidFill>
                  <a:schemeClr val="bg1"/>
                </a:solidFill>
              </a:rPr>
              <a:t>Name given when you erase and rewrite (EP)ROM</a:t>
            </a:r>
          </a:p>
        </p:txBody>
      </p:sp>
    </p:spTree>
    <p:extLst>
      <p:ext uri="{BB962C8B-B14F-4D97-AF65-F5344CB8AC3E}">
        <p14:creationId xmlns:p14="http://schemas.microsoft.com/office/powerpoint/2010/main" val="3638513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3921</Words>
  <Application>Microsoft Macintosh PowerPoint</Application>
  <PresentationFormat>Widescreen</PresentationFormat>
  <Paragraphs>560</Paragraphs>
  <Slides>52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Impact</vt:lpstr>
      <vt:lpstr>Office Theme</vt:lpstr>
      <vt:lpstr>3.3 Data storage </vt:lpstr>
      <vt:lpstr>Today</vt:lpstr>
      <vt:lpstr>Memory </vt:lpstr>
      <vt:lpstr>Primary / Secondary / Offline</vt:lpstr>
      <vt:lpstr>Primary Storage</vt:lpstr>
      <vt:lpstr>RAM</vt:lpstr>
      <vt:lpstr>DRAM and SRAM</vt:lpstr>
      <vt:lpstr>ROM</vt:lpstr>
      <vt:lpstr>Keywords</vt:lpstr>
      <vt:lpstr>Data transfer</vt:lpstr>
      <vt:lpstr>Magnetic Storage</vt:lpstr>
      <vt:lpstr>Magnetic Tape</vt:lpstr>
      <vt:lpstr>Hard Drive</vt:lpstr>
      <vt:lpstr>Hard drive</vt:lpstr>
      <vt:lpstr>PowerPoint Presentation</vt:lpstr>
      <vt:lpstr>Hard drive</vt:lpstr>
      <vt:lpstr>What are these parts?</vt:lpstr>
      <vt:lpstr>PowerPoint Presentation</vt:lpstr>
      <vt:lpstr>Solid State</vt:lpstr>
      <vt:lpstr>Solid State </vt:lpstr>
      <vt:lpstr>Today</vt:lpstr>
      <vt:lpstr>Optical Storage</vt:lpstr>
      <vt:lpstr>Optical Storage</vt:lpstr>
      <vt:lpstr>Dual Layer</vt:lpstr>
      <vt:lpstr>Types of optical storage:</vt:lpstr>
      <vt:lpstr>-RW and +RW</vt:lpstr>
      <vt:lpstr>Optical storage circles</vt:lpstr>
      <vt:lpstr>Optical Storage Circles (part 2)</vt:lpstr>
      <vt:lpstr>Blu-Ray</vt:lpstr>
      <vt:lpstr>Blu Ray lie</vt:lpstr>
      <vt:lpstr>But how can you rewrite a CD?</vt:lpstr>
      <vt:lpstr>Today</vt:lpstr>
      <vt:lpstr>Other types of memory  / storage</vt:lpstr>
      <vt:lpstr>Virtual Memory</vt:lpstr>
      <vt:lpstr>1. Memory Management </vt:lpstr>
      <vt:lpstr>Memory Management Methods</vt:lpstr>
      <vt:lpstr>Fixed Partitions </vt:lpstr>
      <vt:lpstr>Dynamic Partitions</vt:lpstr>
      <vt:lpstr>Don’t trick me</vt:lpstr>
      <vt:lpstr>Video Questions (8 min video)</vt:lpstr>
      <vt:lpstr>PowerPoint Presentation</vt:lpstr>
      <vt:lpstr>Video Questions (8 min video)</vt:lpstr>
      <vt:lpstr>Disk Trashing</vt:lpstr>
      <vt:lpstr>Cloud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3.3 Data storage </dc:title>
  <dc:creator>amar anwar</dc:creator>
  <cp:lastModifiedBy>AMAR ANWAR</cp:lastModifiedBy>
  <cp:revision>7</cp:revision>
  <dcterms:created xsi:type="dcterms:W3CDTF">2021-01-21T09:52:56Z</dcterms:created>
  <dcterms:modified xsi:type="dcterms:W3CDTF">2023-03-14T00:53:30Z</dcterms:modified>
</cp:coreProperties>
</file>